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256" r:id="rId2"/>
    <p:sldId id="259" r:id="rId3"/>
    <p:sldId id="295" r:id="rId4"/>
    <p:sldId id="294" r:id="rId5"/>
    <p:sldId id="302" r:id="rId6"/>
    <p:sldId id="303" r:id="rId7"/>
    <p:sldId id="304" r:id="rId8"/>
    <p:sldId id="305" r:id="rId9"/>
    <p:sldId id="306" r:id="rId10"/>
    <p:sldId id="307" r:id="rId11"/>
    <p:sldId id="308" r:id="rId12"/>
    <p:sldId id="309" r:id="rId13"/>
    <p:sldId id="310" r:id="rId14"/>
    <p:sldId id="311" r:id="rId15"/>
    <p:sldId id="313" r:id="rId16"/>
    <p:sldId id="301" r:id="rId17"/>
    <p:sldId id="314" r:id="rId18"/>
    <p:sldId id="315" r:id="rId19"/>
    <p:sldId id="317" r:id="rId20"/>
    <p:sldId id="318" r:id="rId21"/>
    <p:sldId id="319" r:id="rId22"/>
    <p:sldId id="320" r:id="rId23"/>
    <p:sldId id="321" r:id="rId24"/>
    <p:sldId id="312" r:id="rId25"/>
    <p:sldId id="322" r:id="rId26"/>
    <p:sldId id="324" r:id="rId27"/>
    <p:sldId id="300" r:id="rId28"/>
    <p:sldId id="325" r:id="rId29"/>
    <p:sldId id="323" r:id="rId30"/>
    <p:sldId id="326" r:id="rId31"/>
    <p:sldId id="280" r:id="rId32"/>
    <p:sldId id="281" r:id="rId33"/>
    <p:sldId id="282" r:id="rId34"/>
    <p:sldId id="330" r:id="rId35"/>
    <p:sldId id="284" r:id="rId36"/>
    <p:sldId id="285" r:id="rId37"/>
    <p:sldId id="286" r:id="rId38"/>
    <p:sldId id="298" r:id="rId39"/>
    <p:sldId id="327" r:id="rId40"/>
    <p:sldId id="328" r:id="rId41"/>
    <p:sldId id="329" r:id="rId42"/>
    <p:sldId id="299" r:id="rId43"/>
    <p:sldId id="332" r:id="rId44"/>
    <p:sldId id="333" r:id="rId45"/>
    <p:sldId id="334" r:id="rId46"/>
    <p:sldId id="335" r:id="rId47"/>
    <p:sldId id="336" r:id="rId48"/>
    <p:sldId id="337" r:id="rId49"/>
    <p:sldId id="338" r:id="rId50"/>
    <p:sldId id="339" r:id="rId51"/>
    <p:sldId id="331" r:id="rId52"/>
    <p:sldId id="341" r:id="rId53"/>
    <p:sldId id="340"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91"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1/4/2023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If you’re interested in reading the source code for a Python module, then you can select </a:t>
            </a:r>
            <a:r>
              <a:rPr lang="en-US" sz="1200" b="0" i="1" kern="1200" dirty="0">
                <a:solidFill>
                  <a:schemeClr val="tx1"/>
                </a:solidFill>
                <a:effectLst/>
                <a:latin typeface="+mn-lt"/>
                <a:ea typeface="+mn-ea"/>
                <a:cs typeface="+mn-cs"/>
              </a:rPr>
              <a:t>File → Path Browser</a:t>
            </a:r>
            <a:r>
              <a:rPr lang="en-US" sz="1200" b="0" i="0" kern="1200" dirty="0">
                <a:solidFill>
                  <a:schemeClr val="tx1"/>
                </a:solidFill>
                <a:effectLst/>
                <a:latin typeface="+mn-lt"/>
                <a:ea typeface="+mn-ea"/>
                <a:cs typeface="+mn-cs"/>
              </a:rPr>
              <a:t>. This will let you view the modules that Python IDLE can see. When you double click on one, the file editor will open up and you’ll be able to read it.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content of this window will be the same as the paths that are returned when you call </a:t>
            </a:r>
            <a:r>
              <a:rPr lang="en-US" sz="1200" b="0" i="0" kern="1200" dirty="0" err="1">
                <a:solidFill>
                  <a:schemeClr val="tx1"/>
                </a:solidFill>
                <a:effectLst/>
                <a:latin typeface="+mn-lt"/>
                <a:ea typeface="+mn-ea"/>
                <a:cs typeface="+mn-cs"/>
              </a:rPr>
              <a:t>sys.path</a:t>
            </a:r>
            <a:r>
              <a:rPr lang="en-US" sz="1200" b="0" i="0" kern="1200" dirty="0">
                <a:solidFill>
                  <a:schemeClr val="tx1"/>
                </a:solidFill>
                <a:effectLst/>
                <a:latin typeface="+mn-lt"/>
                <a:ea typeface="+mn-ea"/>
                <a:cs typeface="+mn-cs"/>
              </a:rPr>
              <a:t>. If you know the name of a specific module you want to view, then you can select </a:t>
            </a:r>
            <a:r>
              <a:rPr lang="en-US" sz="1200" b="0" i="1" kern="1200" dirty="0">
                <a:solidFill>
                  <a:schemeClr val="tx1"/>
                </a:solidFill>
                <a:effectLst/>
                <a:latin typeface="+mn-lt"/>
                <a:ea typeface="+mn-ea"/>
                <a:cs typeface="+mn-cs"/>
              </a:rPr>
              <a:t>File → Module Browser</a:t>
            </a:r>
            <a:r>
              <a:rPr lang="en-US" sz="1200" b="0" i="0" kern="1200" dirty="0">
                <a:solidFill>
                  <a:schemeClr val="tx1"/>
                </a:solidFill>
                <a:effectLst/>
                <a:latin typeface="+mn-lt"/>
                <a:ea typeface="+mn-ea"/>
                <a:cs typeface="+mn-cs"/>
              </a:rPr>
              <a:t> and type in the name of the module in the box that appears.</a:t>
            </a:r>
          </a:p>
          <a:p>
            <a:endParaRPr lang="en-US" dirty="0"/>
          </a:p>
        </p:txBody>
      </p:sp>
      <p:sp>
        <p:nvSpPr>
          <p:cNvPr id="4" name="Slide Number Placeholder 3"/>
          <p:cNvSpPr>
            <a:spLocks noGrp="1"/>
          </p:cNvSpPr>
          <p:nvPr>
            <p:ph type="sldNum" sz="quarter" idx="5"/>
          </p:nvPr>
        </p:nvSpPr>
        <p:spPr/>
        <p:txBody>
          <a:bodyPr/>
          <a:lstStyle/>
          <a:p>
            <a:fld id="{8D4D6153-395D-46AE-8C9E-2D85AC1C2F02}" type="slidenum">
              <a:rPr lang="en-US" smtClean="0"/>
              <a:t>21</a:t>
            </a:fld>
            <a:endParaRPr lang="en-US"/>
          </a:p>
        </p:txBody>
      </p:sp>
    </p:spTree>
    <p:extLst>
      <p:ext uri="{BB962C8B-B14F-4D97-AF65-F5344CB8AC3E}">
        <p14:creationId xmlns:p14="http://schemas.microsoft.com/office/powerpoint/2010/main" val="1039717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If you’re interested in reading the source code for a Python module, then you can select </a:t>
            </a:r>
            <a:r>
              <a:rPr lang="en-US" sz="1200" b="0" i="1" kern="1200" dirty="0">
                <a:solidFill>
                  <a:schemeClr val="tx1"/>
                </a:solidFill>
                <a:effectLst/>
                <a:latin typeface="+mn-lt"/>
                <a:ea typeface="+mn-ea"/>
                <a:cs typeface="+mn-cs"/>
              </a:rPr>
              <a:t>File → Path Browser</a:t>
            </a:r>
            <a:r>
              <a:rPr lang="en-US" sz="1200" b="0" i="0" kern="1200" dirty="0">
                <a:solidFill>
                  <a:schemeClr val="tx1"/>
                </a:solidFill>
                <a:effectLst/>
                <a:latin typeface="+mn-lt"/>
                <a:ea typeface="+mn-ea"/>
                <a:cs typeface="+mn-cs"/>
              </a:rPr>
              <a:t>. This will let you view the modules that Python IDLE can see. When you double click on one, the file editor will open up and you’ll be able to read it.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content of this window will be the same as the paths that are returned when you call </a:t>
            </a:r>
            <a:r>
              <a:rPr lang="en-US" sz="1200" b="0" i="0" kern="1200" dirty="0" err="1">
                <a:solidFill>
                  <a:schemeClr val="tx1"/>
                </a:solidFill>
                <a:effectLst/>
                <a:latin typeface="+mn-lt"/>
                <a:ea typeface="+mn-ea"/>
                <a:cs typeface="+mn-cs"/>
              </a:rPr>
              <a:t>sys.path</a:t>
            </a:r>
            <a:r>
              <a:rPr lang="en-US" sz="1200" b="0" i="0" kern="1200" dirty="0">
                <a:solidFill>
                  <a:schemeClr val="tx1"/>
                </a:solidFill>
                <a:effectLst/>
                <a:latin typeface="+mn-lt"/>
                <a:ea typeface="+mn-ea"/>
                <a:cs typeface="+mn-cs"/>
              </a:rPr>
              <a:t>. If you know the name of a specific module you want to view, then you can select </a:t>
            </a:r>
            <a:r>
              <a:rPr lang="en-US" sz="1200" b="0" i="1" kern="1200" dirty="0">
                <a:solidFill>
                  <a:schemeClr val="tx1"/>
                </a:solidFill>
                <a:effectLst/>
                <a:latin typeface="+mn-lt"/>
                <a:ea typeface="+mn-ea"/>
                <a:cs typeface="+mn-cs"/>
              </a:rPr>
              <a:t>File → Module Browser</a:t>
            </a:r>
            <a:r>
              <a:rPr lang="en-US" sz="1200" b="0" i="0" kern="1200" dirty="0">
                <a:solidFill>
                  <a:schemeClr val="tx1"/>
                </a:solidFill>
                <a:effectLst/>
                <a:latin typeface="+mn-lt"/>
                <a:ea typeface="+mn-ea"/>
                <a:cs typeface="+mn-cs"/>
              </a:rPr>
              <a:t> and type in the name of the module in the box that appears.</a:t>
            </a:r>
          </a:p>
          <a:p>
            <a:endParaRPr lang="en-US" dirty="0"/>
          </a:p>
        </p:txBody>
      </p:sp>
      <p:sp>
        <p:nvSpPr>
          <p:cNvPr id="4" name="Slide Number Placeholder 3"/>
          <p:cNvSpPr>
            <a:spLocks noGrp="1"/>
          </p:cNvSpPr>
          <p:nvPr>
            <p:ph type="sldNum" sz="quarter" idx="5"/>
          </p:nvPr>
        </p:nvSpPr>
        <p:spPr/>
        <p:txBody>
          <a:bodyPr/>
          <a:lstStyle/>
          <a:p>
            <a:fld id="{8D4D6153-395D-46AE-8C9E-2D85AC1C2F02}" type="slidenum">
              <a:rPr lang="en-US" smtClean="0"/>
              <a:t>22</a:t>
            </a:fld>
            <a:endParaRPr lang="en-US"/>
          </a:p>
        </p:txBody>
      </p:sp>
    </p:spTree>
    <p:extLst>
      <p:ext uri="{BB962C8B-B14F-4D97-AF65-F5344CB8AC3E}">
        <p14:creationId xmlns:p14="http://schemas.microsoft.com/office/powerpoint/2010/main" val="2009097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If you’re interested in reading the source code for a Python module, then you can select </a:t>
            </a:r>
            <a:r>
              <a:rPr lang="en-US" sz="1200" b="0" i="1" kern="1200" dirty="0">
                <a:solidFill>
                  <a:schemeClr val="tx1"/>
                </a:solidFill>
                <a:effectLst/>
                <a:latin typeface="+mn-lt"/>
                <a:ea typeface="+mn-ea"/>
                <a:cs typeface="+mn-cs"/>
              </a:rPr>
              <a:t>File → Path Browser</a:t>
            </a:r>
            <a:r>
              <a:rPr lang="en-US" sz="1200" b="0" i="0" kern="1200" dirty="0">
                <a:solidFill>
                  <a:schemeClr val="tx1"/>
                </a:solidFill>
                <a:effectLst/>
                <a:latin typeface="+mn-lt"/>
                <a:ea typeface="+mn-ea"/>
                <a:cs typeface="+mn-cs"/>
              </a:rPr>
              <a:t>. This will let you view the modules that Python IDLE can see. When you double click on one, the file editor will open up and you’ll be able to read it.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content of this window will be the same as the paths that are returned when you call </a:t>
            </a:r>
            <a:r>
              <a:rPr lang="en-US" sz="1200" b="0" i="0" kern="1200" dirty="0" err="1">
                <a:solidFill>
                  <a:schemeClr val="tx1"/>
                </a:solidFill>
                <a:effectLst/>
                <a:latin typeface="+mn-lt"/>
                <a:ea typeface="+mn-ea"/>
                <a:cs typeface="+mn-cs"/>
              </a:rPr>
              <a:t>sys.path</a:t>
            </a:r>
            <a:r>
              <a:rPr lang="en-US" sz="1200" b="0" i="0" kern="1200" dirty="0">
                <a:solidFill>
                  <a:schemeClr val="tx1"/>
                </a:solidFill>
                <a:effectLst/>
                <a:latin typeface="+mn-lt"/>
                <a:ea typeface="+mn-ea"/>
                <a:cs typeface="+mn-cs"/>
              </a:rPr>
              <a:t>. If you know the name of a specific module you want to view, then you can select </a:t>
            </a:r>
            <a:r>
              <a:rPr lang="en-US" sz="1200" b="0" i="1" kern="1200" dirty="0">
                <a:solidFill>
                  <a:schemeClr val="tx1"/>
                </a:solidFill>
                <a:effectLst/>
                <a:latin typeface="+mn-lt"/>
                <a:ea typeface="+mn-ea"/>
                <a:cs typeface="+mn-cs"/>
              </a:rPr>
              <a:t>File → Module Browser</a:t>
            </a:r>
            <a:r>
              <a:rPr lang="en-US" sz="1200" b="0" i="0" kern="1200" dirty="0">
                <a:solidFill>
                  <a:schemeClr val="tx1"/>
                </a:solidFill>
                <a:effectLst/>
                <a:latin typeface="+mn-lt"/>
                <a:ea typeface="+mn-ea"/>
                <a:cs typeface="+mn-cs"/>
              </a:rPr>
              <a:t> and type in the name of the module in the box that appears.</a:t>
            </a:r>
          </a:p>
          <a:p>
            <a:endParaRPr lang="en-US" dirty="0"/>
          </a:p>
        </p:txBody>
      </p:sp>
      <p:sp>
        <p:nvSpPr>
          <p:cNvPr id="4" name="Slide Number Placeholder 3"/>
          <p:cNvSpPr>
            <a:spLocks noGrp="1"/>
          </p:cNvSpPr>
          <p:nvPr>
            <p:ph type="sldNum" sz="quarter" idx="5"/>
          </p:nvPr>
        </p:nvSpPr>
        <p:spPr/>
        <p:txBody>
          <a:bodyPr/>
          <a:lstStyle/>
          <a:p>
            <a:fld id="{8D4D6153-395D-46AE-8C9E-2D85AC1C2F02}" type="slidenum">
              <a:rPr lang="en-US" smtClean="0"/>
              <a:t>23</a:t>
            </a:fld>
            <a:endParaRPr lang="en-US"/>
          </a:p>
        </p:txBody>
      </p:sp>
    </p:spTree>
    <p:extLst>
      <p:ext uri="{BB962C8B-B14F-4D97-AF65-F5344CB8AC3E}">
        <p14:creationId xmlns:p14="http://schemas.microsoft.com/office/powerpoint/2010/main" val="1672756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accent1"/>
                </a:solidFill>
                <a:latin typeface="Arial MT"/>
                <a:cs typeface="Arial MT"/>
              </a:defRPr>
            </a:lvl1pPr>
          </a:lstStyle>
          <a:p>
            <a:endParaRPr/>
          </a:p>
        </p:txBody>
      </p:sp>
      <p:sp>
        <p:nvSpPr>
          <p:cNvPr id="3" name="Holder 3"/>
          <p:cNvSpPr>
            <a:spLocks noGrp="1"/>
          </p:cNvSpPr>
          <p:nvPr>
            <p:ph sz="half" idx="2"/>
          </p:nvPr>
        </p:nvSpPr>
        <p:spPr>
          <a:xfrm>
            <a:off x="609600" y="1577340"/>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7416685" y="1981370"/>
            <a:ext cx="2894753" cy="387798"/>
          </a:xfrm>
          <a:prstGeom prst="rect">
            <a:avLst/>
          </a:prstGeom>
        </p:spPr>
        <p:txBody>
          <a:bodyPr wrap="square" lIns="0" tIns="0" rIns="0" bIns="0">
            <a:spAutoFit/>
          </a:bodyPr>
          <a:lstStyle>
            <a:lvl1pPr>
              <a:defRPr sz="2800" b="0" i="0">
                <a:solidFill>
                  <a:schemeClr val="bg1"/>
                </a:solidFill>
                <a:latin typeface="Arial MT"/>
                <a:cs typeface="Arial MT"/>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4775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eeksforgeeks.org/python-variables/" TargetMode="External"/><Relationship Id="rId2" Type="http://schemas.openxmlformats.org/officeDocument/2006/relationships/hyperlink" Target="https://www.geeksforgeeks.org/python-data-types/" TargetMode="External"/><Relationship Id="rId1" Type="http://schemas.openxmlformats.org/officeDocument/2006/relationships/slideLayout" Target="../slideLayouts/slideLayout2.xml"/><Relationship Id="rId6" Type="http://schemas.openxmlformats.org/officeDocument/2006/relationships/hyperlink" Target="https://www.geeksforgeeks.org/type-casting-in-python-implicit-and-explicit-with-examples/" TargetMode="External"/><Relationship Id="rId5" Type="http://schemas.openxmlformats.org/officeDocument/2006/relationships/hyperlink" Target="https://www.geeksforgeeks.org/python-scope-of-variables/" TargetMode="External"/><Relationship Id="rId4" Type="http://schemas.openxmlformats.org/officeDocument/2006/relationships/hyperlink" Target="https://www.geeksforgeeks.org/python-operator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geeksforgeeks.org/python-if-else/" TargetMode="External"/><Relationship Id="rId2" Type="http://schemas.openxmlformats.org/officeDocument/2006/relationships/hyperlink" Target="https://www.geeksforgeeks.org/indentation-in-python/"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www.geeksforgeeks.org/loops-in-python/"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eeksforgeeks.org/python-nested-loops/" TargetMode="External"/><Relationship Id="rId2" Type="http://schemas.openxmlformats.org/officeDocument/2006/relationships/hyperlink" Target="https://www.geeksforgeeks.org/python-lists/"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1</a:t>
            </a:r>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High-level Language </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A language that use statements consisting of English-like keywords, such as "FOR", "PRINT”, “INPUT”, “IF“, ... etc.</a:t>
            </a:r>
          </a:p>
          <a:p>
            <a:r>
              <a:rPr lang="en-US" dirty="0"/>
              <a:t>Each statement corresponds to several machine language instructions (one-to-many correspondence)</a:t>
            </a:r>
          </a:p>
          <a:p>
            <a:r>
              <a:rPr lang="en-US" dirty="0"/>
              <a:t>Much easier to program than low-level language</a:t>
            </a:r>
          </a:p>
          <a:p>
            <a:r>
              <a:rPr lang="en-US" dirty="0"/>
              <a:t>Data is referenced using descriptive names (variables) </a:t>
            </a:r>
          </a:p>
          <a:p>
            <a:r>
              <a:rPr lang="en-US" dirty="0"/>
              <a:t>Operations can be described using familiar symbols (math symbols)</a:t>
            </a:r>
            <a:endParaRPr lang="en-US" b="0" i="0" dirty="0">
              <a:effectLst/>
              <a:latin typeface="Arial" panose="020B0604020202020204" pitchFamily="34" charset="0"/>
            </a:endParaRPr>
          </a:p>
        </p:txBody>
      </p:sp>
    </p:spTree>
    <p:extLst>
      <p:ext uri="{BB962C8B-B14F-4D97-AF65-F5344CB8AC3E}">
        <p14:creationId xmlns:p14="http://schemas.microsoft.com/office/powerpoint/2010/main" val="3849725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26EF8-84A3-43DC-967B-7C7BBE216C4A}"/>
              </a:ext>
            </a:extLst>
          </p:cNvPr>
          <p:cNvSpPr>
            <a:spLocks noGrp="1"/>
          </p:cNvSpPr>
          <p:nvPr>
            <p:ph type="title"/>
          </p:nvPr>
        </p:nvSpPr>
        <p:spPr/>
        <p:txBody>
          <a:bodyPr/>
          <a:lstStyle/>
          <a:p>
            <a:r>
              <a:rPr lang="en-US" b="1" dirty="0">
                <a:solidFill>
                  <a:schemeClr val="accent1"/>
                </a:solidFill>
              </a:rPr>
              <a:t>Programming Syntax </a:t>
            </a:r>
          </a:p>
        </p:txBody>
      </p:sp>
      <p:sp>
        <p:nvSpPr>
          <p:cNvPr id="3" name="Content Placeholder 2">
            <a:extLst>
              <a:ext uri="{FF2B5EF4-FFF2-40B4-BE49-F238E27FC236}">
                <a16:creationId xmlns:a16="http://schemas.microsoft.com/office/drawing/2014/main" id="{C3530F8E-921A-452C-B0B1-EA5FA0E2AFE9}"/>
              </a:ext>
            </a:extLst>
          </p:cNvPr>
          <p:cNvSpPr>
            <a:spLocks noGrp="1"/>
          </p:cNvSpPr>
          <p:nvPr>
            <p:ph idx="1"/>
          </p:nvPr>
        </p:nvSpPr>
        <p:spPr>
          <a:xfrm>
            <a:off x="838200" y="1245015"/>
            <a:ext cx="10704443" cy="5247860"/>
          </a:xfrm>
        </p:spPr>
        <p:txBody>
          <a:bodyPr>
            <a:normAutofit/>
          </a:bodyPr>
          <a:lstStyle/>
          <a:p>
            <a:endParaRPr lang="en-US" dirty="0"/>
          </a:p>
          <a:p>
            <a:r>
              <a:rPr lang="en-US" dirty="0"/>
              <a:t>Syntax is the structure of a program as well as the rules behind the structure</a:t>
            </a:r>
          </a:p>
          <a:p>
            <a:pPr lvl="1"/>
            <a:r>
              <a:rPr lang="en-US" dirty="0"/>
              <a:t>Set of legal expressions in that language</a:t>
            </a:r>
          </a:p>
          <a:p>
            <a:pPr marL="457200" lvl="1" indent="0">
              <a:buNone/>
            </a:pPr>
            <a:endParaRPr lang="en-US" dirty="0"/>
          </a:p>
          <a:p>
            <a:r>
              <a:rPr lang="en-US" dirty="0"/>
              <a:t>In English, a sentence is composed of a noun + verb + noun </a:t>
            </a:r>
          </a:p>
          <a:p>
            <a:pPr lvl="1"/>
            <a:r>
              <a:rPr lang="en-US" dirty="0">
                <a:solidFill>
                  <a:schemeClr val="accent6"/>
                </a:solidFill>
              </a:rPr>
              <a:t>John plays chess </a:t>
            </a:r>
            <a:r>
              <a:rPr lang="en-US" dirty="0"/>
              <a:t>(noun verb noun) </a:t>
            </a:r>
          </a:p>
          <a:p>
            <a:pPr lvl="1"/>
            <a:r>
              <a:rPr lang="en-US" dirty="0">
                <a:solidFill>
                  <a:srgbClr val="FF0000"/>
                </a:solidFill>
              </a:rPr>
              <a:t>John chess plays </a:t>
            </a:r>
            <a:r>
              <a:rPr lang="en-US" dirty="0"/>
              <a:t>(noun noun verb)</a:t>
            </a:r>
          </a:p>
          <a:p>
            <a:pPr marL="457200" lvl="1" indent="0">
              <a:buNone/>
            </a:pPr>
            <a:endParaRPr lang="en-US" dirty="0"/>
          </a:p>
          <a:p>
            <a:r>
              <a:rPr lang="en-US" dirty="0"/>
              <a:t>Programming languages also have a syntax </a:t>
            </a:r>
          </a:p>
          <a:p>
            <a:pPr lvl="1"/>
            <a:r>
              <a:rPr lang="en-US" dirty="0">
                <a:solidFill>
                  <a:schemeClr val="accent6"/>
                </a:solidFill>
              </a:rPr>
              <a:t>2 + 2 </a:t>
            </a:r>
            <a:r>
              <a:rPr lang="en-US" dirty="0"/>
              <a:t>(Operand Operator Operand) </a:t>
            </a:r>
          </a:p>
          <a:p>
            <a:pPr lvl="1"/>
            <a:r>
              <a:rPr lang="en-US" dirty="0">
                <a:solidFill>
                  <a:srgbClr val="FF0000"/>
                </a:solidFill>
              </a:rPr>
              <a:t>2 2 + </a:t>
            </a:r>
            <a:r>
              <a:rPr lang="en-US" dirty="0"/>
              <a:t>(Operand Operand Operator)</a:t>
            </a:r>
          </a:p>
        </p:txBody>
      </p:sp>
    </p:spTree>
    <p:extLst>
      <p:ext uri="{BB962C8B-B14F-4D97-AF65-F5344CB8AC3E}">
        <p14:creationId xmlns:p14="http://schemas.microsoft.com/office/powerpoint/2010/main" val="2919172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26EF8-84A3-43DC-967B-7C7BBE216C4A}"/>
              </a:ext>
            </a:extLst>
          </p:cNvPr>
          <p:cNvSpPr>
            <a:spLocks noGrp="1"/>
          </p:cNvSpPr>
          <p:nvPr>
            <p:ph type="title"/>
          </p:nvPr>
        </p:nvSpPr>
        <p:spPr/>
        <p:txBody>
          <a:bodyPr/>
          <a:lstStyle/>
          <a:p>
            <a:r>
              <a:rPr lang="en-US" b="1" dirty="0">
                <a:solidFill>
                  <a:schemeClr val="accent1"/>
                </a:solidFill>
              </a:rPr>
              <a:t>Programming Errors</a:t>
            </a:r>
          </a:p>
        </p:txBody>
      </p:sp>
      <p:sp>
        <p:nvSpPr>
          <p:cNvPr id="3" name="Content Placeholder 2">
            <a:extLst>
              <a:ext uri="{FF2B5EF4-FFF2-40B4-BE49-F238E27FC236}">
                <a16:creationId xmlns:a16="http://schemas.microsoft.com/office/drawing/2014/main" id="{C3530F8E-921A-452C-B0B1-EA5FA0E2AFE9}"/>
              </a:ext>
            </a:extLst>
          </p:cNvPr>
          <p:cNvSpPr>
            <a:spLocks noGrp="1"/>
          </p:cNvSpPr>
          <p:nvPr>
            <p:ph idx="1"/>
          </p:nvPr>
        </p:nvSpPr>
        <p:spPr>
          <a:xfrm>
            <a:off x="838200" y="1245015"/>
            <a:ext cx="10704443" cy="5247860"/>
          </a:xfrm>
        </p:spPr>
        <p:txBody>
          <a:bodyPr>
            <a:normAutofit/>
          </a:bodyPr>
          <a:lstStyle/>
          <a:p>
            <a:endParaRPr lang="en-US" dirty="0"/>
          </a:p>
          <a:p>
            <a:r>
              <a:rPr lang="en-US" dirty="0"/>
              <a:t>Syntax error – using illegal terms, expressions or rules</a:t>
            </a:r>
          </a:p>
          <a:p>
            <a:pPr lvl="1"/>
            <a:r>
              <a:rPr lang="en-US" dirty="0"/>
              <a:t>Example: 2 2 +</a:t>
            </a:r>
          </a:p>
          <a:p>
            <a:pPr lvl="1"/>
            <a:endParaRPr lang="en-US" dirty="0"/>
          </a:p>
          <a:p>
            <a:r>
              <a:rPr lang="en-US" dirty="0"/>
              <a:t>Runtime errors</a:t>
            </a:r>
          </a:p>
          <a:p>
            <a:pPr lvl="1"/>
            <a:r>
              <a:rPr lang="en-US" dirty="0"/>
              <a:t>no syntax errors, but the program can’t complete execution </a:t>
            </a:r>
          </a:p>
          <a:p>
            <a:pPr lvl="2"/>
            <a:r>
              <a:rPr lang="en-US" dirty="0"/>
              <a:t>Division by zero </a:t>
            </a:r>
          </a:p>
          <a:p>
            <a:pPr lvl="2"/>
            <a:r>
              <a:rPr lang="en-US" dirty="0"/>
              <a:t>Invalid input data </a:t>
            </a:r>
          </a:p>
          <a:p>
            <a:pPr lvl="2"/>
            <a:endParaRPr lang="en-US" dirty="0"/>
          </a:p>
          <a:p>
            <a:r>
              <a:rPr lang="en-US" dirty="0"/>
              <a:t>Semantic errors (logical errors)</a:t>
            </a:r>
          </a:p>
          <a:p>
            <a:pPr lvl="1"/>
            <a:r>
              <a:rPr lang="en-US" dirty="0"/>
              <a:t>program completes execution, but delivers incorrect results </a:t>
            </a:r>
          </a:p>
          <a:p>
            <a:pPr lvl="2"/>
            <a:r>
              <a:rPr lang="en-US" dirty="0"/>
              <a:t>Example: 2+4/2</a:t>
            </a:r>
          </a:p>
        </p:txBody>
      </p:sp>
    </p:spTree>
    <p:extLst>
      <p:ext uri="{BB962C8B-B14F-4D97-AF65-F5344CB8AC3E}">
        <p14:creationId xmlns:p14="http://schemas.microsoft.com/office/powerpoint/2010/main" val="2293805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26EF8-84A3-43DC-967B-7C7BBE216C4A}"/>
              </a:ext>
            </a:extLst>
          </p:cNvPr>
          <p:cNvSpPr>
            <a:spLocks noGrp="1"/>
          </p:cNvSpPr>
          <p:nvPr>
            <p:ph type="title"/>
          </p:nvPr>
        </p:nvSpPr>
        <p:spPr/>
        <p:txBody>
          <a:bodyPr/>
          <a:lstStyle/>
          <a:p>
            <a:r>
              <a:rPr lang="en-US" b="1" dirty="0">
                <a:solidFill>
                  <a:schemeClr val="accent1"/>
                </a:solidFill>
              </a:rPr>
              <a:t>The Python Programming Language</a:t>
            </a:r>
          </a:p>
        </p:txBody>
      </p:sp>
      <p:sp>
        <p:nvSpPr>
          <p:cNvPr id="3" name="Content Placeholder 2">
            <a:extLst>
              <a:ext uri="{FF2B5EF4-FFF2-40B4-BE49-F238E27FC236}">
                <a16:creationId xmlns:a16="http://schemas.microsoft.com/office/drawing/2014/main" id="{C3530F8E-921A-452C-B0B1-EA5FA0E2AFE9}"/>
              </a:ext>
            </a:extLst>
          </p:cNvPr>
          <p:cNvSpPr>
            <a:spLocks noGrp="1"/>
          </p:cNvSpPr>
          <p:nvPr>
            <p:ph idx="1"/>
          </p:nvPr>
        </p:nvSpPr>
        <p:spPr>
          <a:xfrm>
            <a:off x="838200" y="1245014"/>
            <a:ext cx="10704443" cy="5447333"/>
          </a:xfrm>
        </p:spPr>
        <p:txBody>
          <a:bodyPr>
            <a:normAutofit/>
          </a:bodyPr>
          <a:lstStyle/>
          <a:p>
            <a:endParaRPr lang="en-US" dirty="0"/>
          </a:p>
          <a:p>
            <a:r>
              <a:rPr lang="en-US" dirty="0"/>
              <a:t>Python implementation started in 1989 by Guido Van Rossum – he liked Monty Python</a:t>
            </a:r>
          </a:p>
          <a:p>
            <a:r>
              <a:rPr lang="en-US" dirty="0"/>
              <a:t>We use Python as a tool to learn programming</a:t>
            </a:r>
          </a:p>
          <a:p>
            <a:r>
              <a:rPr lang="en-US" dirty="0"/>
              <a:t>Why Python?</a:t>
            </a:r>
          </a:p>
          <a:p>
            <a:pPr lvl="1"/>
            <a:r>
              <a:rPr lang="en-US" dirty="0"/>
              <a:t>Simple and easy to learn </a:t>
            </a:r>
          </a:p>
          <a:p>
            <a:pPr lvl="1"/>
            <a:r>
              <a:rPr lang="en-US" dirty="0"/>
              <a:t>Very popular language</a:t>
            </a:r>
          </a:p>
          <a:p>
            <a:pPr lvl="1"/>
            <a:r>
              <a:rPr lang="en-US" dirty="0"/>
              <a:t>Highly productive as compared to other programming languages like C and Java</a:t>
            </a:r>
          </a:p>
          <a:p>
            <a:pPr lvl="1"/>
            <a:r>
              <a:rPr lang="en-US" dirty="0"/>
              <a:t> Clear and readable syntax </a:t>
            </a:r>
          </a:p>
          <a:p>
            <a:pPr lvl="1"/>
            <a:r>
              <a:rPr lang="en-US" dirty="0"/>
              <a:t>Excellent documentation</a:t>
            </a:r>
          </a:p>
        </p:txBody>
      </p:sp>
    </p:spTree>
    <p:extLst>
      <p:ext uri="{BB962C8B-B14F-4D97-AF65-F5344CB8AC3E}">
        <p14:creationId xmlns:p14="http://schemas.microsoft.com/office/powerpoint/2010/main" val="20658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9838"/>
            <a:ext cx="10515600" cy="1325563"/>
          </a:xfrm>
        </p:spPr>
        <p:txBody>
          <a:bodyPr/>
          <a:lstStyle/>
          <a:p>
            <a:r>
              <a:rPr lang="en-US" b="1" dirty="0">
                <a:solidFill>
                  <a:schemeClr val="accent1"/>
                </a:solidFill>
              </a:rPr>
              <a:t>Hello World in High Level Language</a:t>
            </a:r>
            <a:endParaRPr lang="en-US" b="1" dirty="0">
              <a:solidFill>
                <a:schemeClr val="accent1"/>
              </a:solidFill>
              <a:latin typeface="Arial" panose="020B0604020202020204" pitchFamily="34" charset="0"/>
            </a:endParaRPr>
          </a:p>
        </p:txBody>
      </p:sp>
      <p:pic>
        <p:nvPicPr>
          <p:cNvPr id="3" name="Picture 2">
            <a:extLst>
              <a:ext uri="{FF2B5EF4-FFF2-40B4-BE49-F238E27FC236}">
                <a16:creationId xmlns:a16="http://schemas.microsoft.com/office/drawing/2014/main" id="{46290EDC-D110-4E75-8225-4F47AA5FC533}"/>
              </a:ext>
            </a:extLst>
          </p:cNvPr>
          <p:cNvPicPr>
            <a:picLocks noChangeAspect="1"/>
          </p:cNvPicPr>
          <p:nvPr/>
        </p:nvPicPr>
        <p:blipFill>
          <a:blip r:embed="rId2"/>
          <a:stretch>
            <a:fillRect/>
          </a:stretch>
        </p:blipFill>
        <p:spPr>
          <a:xfrm>
            <a:off x="411398" y="1465401"/>
            <a:ext cx="11104160" cy="4729991"/>
          </a:xfrm>
          <a:prstGeom prst="rect">
            <a:avLst/>
          </a:prstGeom>
        </p:spPr>
      </p:pic>
    </p:spTree>
    <p:extLst>
      <p:ext uri="{BB962C8B-B14F-4D97-AF65-F5344CB8AC3E}">
        <p14:creationId xmlns:p14="http://schemas.microsoft.com/office/powerpoint/2010/main" val="136508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Python Installation</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67816"/>
            <a:ext cx="10515600" cy="4351338"/>
          </a:xfrm>
        </p:spPr>
        <p:txBody>
          <a:bodyPr>
            <a:normAutofit lnSpcReduction="10000"/>
          </a:bodyPr>
          <a:lstStyle/>
          <a:p>
            <a:r>
              <a:rPr lang="en-US" dirty="0"/>
              <a:t>For this class we will be using </a:t>
            </a:r>
            <a:r>
              <a:rPr lang="en-US" dirty="0">
                <a:solidFill>
                  <a:srgbClr val="FF0000"/>
                </a:solidFill>
              </a:rPr>
              <a:t>Python 3.X</a:t>
            </a:r>
          </a:p>
          <a:p>
            <a:r>
              <a:rPr lang="en-US" dirty="0"/>
              <a:t>You can download and install the latest version of Python from:</a:t>
            </a:r>
          </a:p>
          <a:p>
            <a:pPr lvl="1"/>
            <a:r>
              <a:rPr lang="en-US" dirty="0"/>
              <a:t>https://www.python.org/downloads/ </a:t>
            </a:r>
          </a:p>
          <a:p>
            <a:r>
              <a:rPr lang="en-US" dirty="0"/>
              <a:t>While installing, make sure to enable:</a:t>
            </a:r>
          </a:p>
          <a:p>
            <a:r>
              <a:rPr lang="en-US" dirty="0"/>
              <a:t>‘Add python.exe to PATH’</a:t>
            </a:r>
          </a:p>
          <a:p>
            <a:endParaRPr lang="en-US" dirty="0"/>
          </a:p>
          <a:p>
            <a:r>
              <a:rPr lang="en-US" dirty="0"/>
              <a:t>Once you finish installing: </a:t>
            </a:r>
          </a:p>
          <a:p>
            <a:pPr lvl="1"/>
            <a:r>
              <a:rPr lang="en-US" dirty="0"/>
              <a:t>sit back and relax!</a:t>
            </a:r>
          </a:p>
          <a:p>
            <a:pPr lvl="1"/>
            <a:r>
              <a:rPr lang="en-US" dirty="0"/>
              <a:t>We will verify the installation </a:t>
            </a:r>
          </a:p>
          <a:p>
            <a:pPr marL="457200" lvl="1" indent="0">
              <a:buNone/>
            </a:pPr>
            <a:r>
              <a:rPr lang="en-US" dirty="0"/>
              <a:t>on the next slide.</a:t>
            </a:r>
            <a:endParaRPr lang="en-US" b="0" i="0" dirty="0">
              <a:effectLst/>
              <a:latin typeface="Arial" panose="020B0604020202020204" pitchFamily="34" charset="0"/>
            </a:endParaRPr>
          </a:p>
        </p:txBody>
      </p:sp>
      <p:pic>
        <p:nvPicPr>
          <p:cNvPr id="4" name="Picture 3">
            <a:extLst>
              <a:ext uri="{FF2B5EF4-FFF2-40B4-BE49-F238E27FC236}">
                <a16:creationId xmlns:a16="http://schemas.microsoft.com/office/drawing/2014/main" id="{91B7BDF2-1565-48C4-98BB-5AF4C359421E}"/>
              </a:ext>
            </a:extLst>
          </p:cNvPr>
          <p:cNvPicPr>
            <a:picLocks noChangeAspect="1"/>
          </p:cNvPicPr>
          <p:nvPr/>
        </p:nvPicPr>
        <p:blipFill>
          <a:blip r:embed="rId2"/>
          <a:stretch>
            <a:fillRect/>
          </a:stretch>
        </p:blipFill>
        <p:spPr>
          <a:xfrm>
            <a:off x="5592417" y="3105494"/>
            <a:ext cx="6096001" cy="3737763"/>
          </a:xfrm>
          <a:prstGeom prst="rect">
            <a:avLst/>
          </a:prstGeom>
        </p:spPr>
      </p:pic>
    </p:spTree>
    <p:extLst>
      <p:ext uri="{BB962C8B-B14F-4D97-AF65-F5344CB8AC3E}">
        <p14:creationId xmlns:p14="http://schemas.microsoft.com/office/powerpoint/2010/main" val="2483543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Verify Python Installation</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92500" lnSpcReduction="10000"/>
          </a:bodyPr>
          <a:lstStyle/>
          <a:p>
            <a:r>
              <a:rPr lang="en-US" dirty="0"/>
              <a:t>Find and run the Command Line.</a:t>
            </a:r>
          </a:p>
          <a:p>
            <a:pPr lvl="1"/>
            <a:r>
              <a:rPr lang="en-US" dirty="0"/>
              <a:t>On Mac, find and open </a:t>
            </a:r>
            <a:r>
              <a:rPr lang="en-US" dirty="0">
                <a:solidFill>
                  <a:srgbClr val="FF0000"/>
                </a:solidFill>
              </a:rPr>
              <a:t>Terminal</a:t>
            </a:r>
          </a:p>
          <a:p>
            <a:pPr lvl="1"/>
            <a:r>
              <a:rPr lang="en-US" dirty="0"/>
              <a:t>On Windows, find and open </a:t>
            </a:r>
            <a:r>
              <a:rPr lang="en-US" dirty="0">
                <a:solidFill>
                  <a:srgbClr val="FF0000"/>
                </a:solidFill>
              </a:rPr>
              <a:t>Command Prompt(</a:t>
            </a:r>
            <a:r>
              <a:rPr lang="en-US" dirty="0" err="1">
                <a:solidFill>
                  <a:srgbClr val="FF0000"/>
                </a:solidFill>
              </a:rPr>
              <a:t>cmd</a:t>
            </a:r>
            <a:r>
              <a:rPr lang="en-US" dirty="0">
                <a:solidFill>
                  <a:srgbClr val="FF0000"/>
                </a:solidFill>
              </a:rPr>
              <a:t>)</a:t>
            </a:r>
          </a:p>
          <a:p>
            <a:endParaRPr lang="en-US" dirty="0">
              <a:solidFill>
                <a:srgbClr val="FF0000"/>
              </a:solidFill>
            </a:endParaRPr>
          </a:p>
          <a:p>
            <a:r>
              <a:rPr lang="en-US" dirty="0"/>
              <a:t>Open terminal/</a:t>
            </a:r>
            <a:r>
              <a:rPr lang="en-US" dirty="0" err="1"/>
              <a:t>cmd</a:t>
            </a:r>
            <a:r>
              <a:rPr lang="en-US" dirty="0"/>
              <a:t>:</a:t>
            </a:r>
          </a:p>
          <a:p>
            <a:pPr marL="0" indent="0">
              <a:buNone/>
            </a:pPr>
            <a:endParaRPr lang="en-US" dirty="0"/>
          </a:p>
          <a:p>
            <a:r>
              <a:rPr lang="en-US" dirty="0"/>
              <a:t>On Mac:</a:t>
            </a:r>
          </a:p>
          <a:p>
            <a:r>
              <a:rPr lang="en-US" dirty="0"/>
              <a:t>Once the terminal starts, type </a:t>
            </a:r>
            <a:r>
              <a:rPr lang="en-US" dirty="0">
                <a:solidFill>
                  <a:srgbClr val="FF0000"/>
                </a:solidFill>
              </a:rPr>
              <a:t>python3</a:t>
            </a:r>
            <a:r>
              <a:rPr lang="en-US" dirty="0"/>
              <a:t> and hit enter</a:t>
            </a:r>
          </a:p>
          <a:p>
            <a:r>
              <a:rPr lang="en-US" dirty="0"/>
              <a:t>On Windows:</a:t>
            </a:r>
          </a:p>
          <a:p>
            <a:r>
              <a:rPr lang="en-US" dirty="0"/>
              <a:t>Once the </a:t>
            </a:r>
            <a:r>
              <a:rPr lang="en-US" dirty="0" err="1"/>
              <a:t>cmd</a:t>
            </a:r>
            <a:r>
              <a:rPr lang="en-US" dirty="0"/>
              <a:t> starts, type </a:t>
            </a:r>
            <a:r>
              <a:rPr lang="en-US" dirty="0">
                <a:solidFill>
                  <a:srgbClr val="FF0000"/>
                </a:solidFill>
              </a:rPr>
              <a:t>python</a:t>
            </a:r>
            <a:r>
              <a:rPr lang="en-US" dirty="0"/>
              <a:t> and hit enter</a:t>
            </a:r>
          </a:p>
          <a:p>
            <a:endParaRPr lang="en-US" dirty="0"/>
          </a:p>
        </p:txBody>
      </p:sp>
    </p:spTree>
    <p:extLst>
      <p:ext uri="{BB962C8B-B14F-4D97-AF65-F5344CB8AC3E}">
        <p14:creationId xmlns:p14="http://schemas.microsoft.com/office/powerpoint/2010/main" val="714660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latin typeface="Arial" panose="020B0604020202020204" pitchFamily="34" charset="0"/>
              </a:rPr>
              <a:t>Verify Python Installation</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92500" lnSpcReduction="10000"/>
          </a:bodyPr>
          <a:lstStyle/>
          <a:p>
            <a:r>
              <a:rPr lang="en-US" dirty="0"/>
              <a:t>Python interactive mode will start, and you will see a command prompt &gt;&gt;&gt;</a:t>
            </a:r>
          </a:p>
          <a:p>
            <a:endParaRPr lang="en-US" dirty="0">
              <a:solidFill>
                <a:srgbClr val="FF0000"/>
              </a:solidFill>
            </a:endParaRPr>
          </a:p>
          <a:p>
            <a:endParaRPr lang="en-US" dirty="0">
              <a:solidFill>
                <a:srgbClr val="FF0000"/>
              </a:solidFill>
            </a:endParaRPr>
          </a:p>
          <a:p>
            <a:endParaRPr lang="en-US" dirty="0">
              <a:solidFill>
                <a:srgbClr val="FF0000"/>
              </a:solidFill>
            </a:endParaRPr>
          </a:p>
          <a:p>
            <a:endParaRPr lang="en-US" dirty="0">
              <a:solidFill>
                <a:srgbClr val="FF0000"/>
              </a:solidFill>
            </a:endParaRPr>
          </a:p>
          <a:p>
            <a:endParaRPr lang="en-US" dirty="0">
              <a:solidFill>
                <a:srgbClr val="FF0000"/>
              </a:solidFill>
            </a:endParaRPr>
          </a:p>
          <a:p>
            <a:r>
              <a:rPr lang="en-US" dirty="0"/>
              <a:t>You can try to do some math: &gt;&gt;&gt; 3+5 </a:t>
            </a:r>
          </a:p>
          <a:p>
            <a:r>
              <a:rPr lang="en-US" dirty="0"/>
              <a:t>or </a:t>
            </a:r>
          </a:p>
          <a:p>
            <a:r>
              <a:rPr lang="en-US" dirty="0"/>
              <a:t>&gt;&gt;&gt; 20/6</a:t>
            </a:r>
            <a:endParaRPr lang="en-US" dirty="0">
              <a:solidFill>
                <a:srgbClr val="FF0000"/>
              </a:solidFill>
            </a:endParaRPr>
          </a:p>
          <a:p>
            <a:pPr marL="0" indent="0">
              <a:buNone/>
            </a:pPr>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41C72286-0A92-40D7-B1E8-BD036476011C}"/>
              </a:ext>
            </a:extLst>
          </p:cNvPr>
          <p:cNvPicPr>
            <a:picLocks noChangeAspect="1"/>
          </p:cNvPicPr>
          <p:nvPr/>
        </p:nvPicPr>
        <p:blipFill>
          <a:blip r:embed="rId2"/>
          <a:stretch>
            <a:fillRect/>
          </a:stretch>
        </p:blipFill>
        <p:spPr>
          <a:xfrm>
            <a:off x="1129748" y="2847975"/>
            <a:ext cx="8627368" cy="1909555"/>
          </a:xfrm>
          <a:prstGeom prst="rect">
            <a:avLst/>
          </a:prstGeom>
        </p:spPr>
      </p:pic>
    </p:spTree>
    <p:extLst>
      <p:ext uri="{BB962C8B-B14F-4D97-AF65-F5344CB8AC3E}">
        <p14:creationId xmlns:p14="http://schemas.microsoft.com/office/powerpoint/2010/main" val="1309342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59026"/>
            <a:ext cx="10515600" cy="1325563"/>
          </a:xfrm>
        </p:spPr>
        <p:txBody>
          <a:bodyPr/>
          <a:lstStyle/>
          <a:p>
            <a:r>
              <a:rPr lang="en-US" b="1" dirty="0">
                <a:solidFill>
                  <a:schemeClr val="accent1"/>
                </a:solidFill>
                <a:latin typeface="Arial" panose="020B0604020202020204" pitchFamily="34" charset="0"/>
              </a:rPr>
              <a:t>A lit bit about Terminal/Command Line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311965"/>
            <a:ext cx="10515600" cy="5181600"/>
          </a:xfrm>
        </p:spPr>
        <p:txBody>
          <a:bodyPr>
            <a:normAutofit/>
          </a:bodyPr>
          <a:lstStyle/>
          <a:p>
            <a:r>
              <a:rPr lang="en-US" dirty="0"/>
              <a:t>The command line, shell or terminal, is a text-based interface to the operating system </a:t>
            </a:r>
          </a:p>
          <a:p>
            <a:r>
              <a:rPr lang="en-US" dirty="0"/>
              <a:t>You can enter commands by typing them on the keyboard and feedback will be given to you similarly as text</a:t>
            </a:r>
          </a:p>
          <a:p>
            <a:r>
              <a:rPr lang="en-US" dirty="0"/>
              <a:t>Why do you need a Terminal?</a:t>
            </a:r>
          </a:p>
          <a:p>
            <a:r>
              <a:rPr lang="en-US" dirty="0"/>
              <a:t>A terminal is a powerful interface between the system and the user</a:t>
            </a:r>
          </a:p>
          <a:p>
            <a:pPr lvl="1"/>
            <a:r>
              <a:rPr lang="en-US" dirty="0"/>
              <a:t>It provides an efficient way to access the true power of the OS better than any graphical interface</a:t>
            </a:r>
          </a:p>
          <a:p>
            <a:r>
              <a:rPr lang="en-US" dirty="0"/>
              <a:t>Things done in a terminal are easily repeatable </a:t>
            </a:r>
          </a:p>
          <a:p>
            <a:r>
              <a:rPr lang="en-US" dirty="0"/>
              <a:t>Scripting/automating is nearly as easy as entering commands</a:t>
            </a:r>
          </a:p>
          <a:p>
            <a:r>
              <a:rPr lang="en-US" b="0" i="0" dirty="0">
                <a:effectLst/>
              </a:rPr>
              <a:t>We will also use the terminal in later labs to execute the scripts.</a:t>
            </a:r>
          </a:p>
        </p:txBody>
      </p:sp>
    </p:spTree>
    <p:extLst>
      <p:ext uri="{BB962C8B-B14F-4D97-AF65-F5344CB8AC3E}">
        <p14:creationId xmlns:p14="http://schemas.microsoft.com/office/powerpoint/2010/main" val="1797700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latin typeface="+mn-lt"/>
              </a:rPr>
              <a:t>What Is Python IDLE? - Python IDLE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Every Python installation comes with an </a:t>
            </a:r>
            <a:r>
              <a:rPr lang="en-US" b="1" dirty="0">
                <a:solidFill>
                  <a:srgbClr val="FF0000"/>
                </a:solidFill>
              </a:rPr>
              <a:t>Integrated Development and Learning Environment</a:t>
            </a:r>
            <a:r>
              <a:rPr lang="en-US" dirty="0"/>
              <a:t>, which you’ll see shortened to IDLE or even IDE. While there are many IDEs for you to choose from, Python IDLE is very bare-bones, which makes it the perfect tool for a beginning programmer.</a:t>
            </a:r>
          </a:p>
          <a:p>
            <a:r>
              <a:rPr lang="en-US" dirty="0"/>
              <a:t>Python IDLE comes included in Python installations on Windows and Mac. You can use Python IDLE as an interactive interpreter or as a file editor.</a:t>
            </a:r>
          </a:p>
        </p:txBody>
      </p:sp>
    </p:spTree>
    <p:extLst>
      <p:ext uri="{BB962C8B-B14F-4D97-AF65-F5344CB8AC3E}">
        <p14:creationId xmlns:p14="http://schemas.microsoft.com/office/powerpoint/2010/main" val="1539934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92500" lnSpcReduction="10000"/>
          </a:bodyPr>
          <a:lstStyle/>
          <a:p>
            <a:r>
              <a:rPr lang="en-US" b="0" i="0" dirty="0">
                <a:effectLst/>
                <a:latin typeface="Arial" panose="020B0604020202020204" pitchFamily="34" charset="0"/>
              </a:rPr>
              <a:t>Lab Structure</a:t>
            </a:r>
          </a:p>
          <a:p>
            <a:r>
              <a:rPr lang="en-US" b="0" i="0" dirty="0">
                <a:effectLst/>
                <a:latin typeface="Arial" panose="020B0604020202020204" pitchFamily="34" charset="0"/>
              </a:rPr>
              <a:t>Programming/Python Introduction</a:t>
            </a:r>
          </a:p>
          <a:p>
            <a:r>
              <a:rPr lang="en-US" b="0" i="0" dirty="0">
                <a:effectLst/>
                <a:latin typeface="Arial" panose="020B0604020202020204" pitchFamily="34" charset="0"/>
              </a:rPr>
              <a:t>Python 3 Installation</a:t>
            </a:r>
          </a:p>
          <a:p>
            <a:r>
              <a:rPr lang="en-US" dirty="0">
                <a:latin typeface="Arial" panose="020B0604020202020204" pitchFamily="34" charset="0"/>
              </a:rPr>
              <a:t>Python IDLE usage </a:t>
            </a:r>
          </a:p>
          <a:p>
            <a:r>
              <a:rPr lang="en-US" b="0" i="0" dirty="0">
                <a:effectLst/>
                <a:latin typeface="Arial" panose="020B0604020202020204" pitchFamily="34" charset="0"/>
              </a:rPr>
              <a:t>Basic scripts</a:t>
            </a:r>
          </a:p>
          <a:p>
            <a:pPr lvl="1"/>
            <a:r>
              <a:rPr lang="en-US" dirty="0">
                <a:latin typeface="Arial" panose="020B0604020202020204" pitchFamily="34" charset="0"/>
              </a:rPr>
              <a:t>Examples using Variables, </a:t>
            </a:r>
            <a:r>
              <a:rPr lang="en-US" b="0" i="0" dirty="0">
                <a:effectLst/>
                <a:latin typeface="Arial" panose="020B0604020202020204" pitchFamily="34" charset="0"/>
              </a:rPr>
              <a:t>loops, and conditional statements</a:t>
            </a:r>
          </a:p>
          <a:p>
            <a:r>
              <a:rPr lang="en-US" b="0" i="0" dirty="0">
                <a:effectLst/>
                <a:latin typeface="Arial" panose="020B0604020202020204" pitchFamily="34" charset="0"/>
              </a:rPr>
              <a:t>My email is : smr693@nyu.edu</a:t>
            </a:r>
          </a:p>
          <a:p>
            <a:pPr lvl="1"/>
            <a:endParaRPr lang="en-US" dirty="0">
              <a:latin typeface="Arial" panose="020B0604020202020204" pitchFamily="34" charset="0"/>
            </a:endParaRPr>
          </a:p>
          <a:p>
            <a:pPr lvl="1"/>
            <a:endParaRPr lang="en-US" b="0" i="0" dirty="0">
              <a:effectLst/>
              <a:latin typeface="Arial" panose="020B0604020202020204" pitchFamily="34" charset="0"/>
            </a:endParaRPr>
          </a:p>
          <a:p>
            <a:pPr marL="457200" lvl="1" indent="0">
              <a:buNone/>
            </a:pPr>
            <a:r>
              <a:rPr lang="en-US" b="0" i="0" dirty="0">
                <a:effectLst/>
                <a:latin typeface="Arial" panose="020B0604020202020204" pitchFamily="34" charset="0"/>
              </a:rPr>
              <a:t>*</a:t>
            </a:r>
            <a:r>
              <a:rPr lang="en-US" dirty="0"/>
              <a:t>Most lecture slides are based on those developed by Prof. Yasir </a:t>
            </a:r>
            <a:r>
              <a:rPr lang="en-US" dirty="0" err="1"/>
              <a:t>Zaki</a:t>
            </a:r>
            <a:r>
              <a:rPr lang="en-US" dirty="0"/>
              <a:t> (NYUAD, Department of Computer Science) </a:t>
            </a:r>
            <a:endParaRPr lang="en-US" b="0" i="0" dirty="0">
              <a:effectLst/>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01524"/>
            <a:ext cx="10515600" cy="835878"/>
          </a:xfrm>
        </p:spPr>
        <p:txBody>
          <a:bodyPr/>
          <a:lstStyle/>
          <a:p>
            <a:r>
              <a:rPr lang="en-US" b="1" dirty="0">
                <a:solidFill>
                  <a:schemeClr val="accent1"/>
                </a:solidFill>
              </a:rPr>
              <a:t>How to Use the Python IDLE Shell</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32183" y="937402"/>
            <a:ext cx="10515600" cy="6022431"/>
          </a:xfrm>
        </p:spPr>
        <p:txBody>
          <a:bodyPr>
            <a:normAutofit/>
          </a:bodyPr>
          <a:lstStyle/>
          <a:p>
            <a:r>
              <a:rPr lang="en-US" dirty="0"/>
              <a:t>The shell is the default mode of operation for Python IDLE. When you click on the icon to open the program, the shell is the first thing that you see:</a:t>
            </a:r>
          </a:p>
          <a:p>
            <a:endParaRPr lang="en-US" dirty="0"/>
          </a:p>
          <a:p>
            <a:endParaRPr lang="en-US" dirty="0"/>
          </a:p>
          <a:p>
            <a:r>
              <a:rPr lang="en-US" dirty="0"/>
              <a:t>This is a blank Python interpreter window. You can use it to start interacting with Python immediately. You can test it out with a short line of code:</a:t>
            </a:r>
          </a:p>
          <a:p>
            <a:endParaRPr lang="en-US" dirty="0"/>
          </a:p>
          <a:p>
            <a:endParaRPr lang="en-US" dirty="0"/>
          </a:p>
          <a:p>
            <a:pPr marL="0" indent="0">
              <a:buNone/>
            </a:pPr>
            <a:r>
              <a:rPr lang="en-US" sz="1800" dirty="0"/>
              <a:t>Here, you used print() to output the string "Hello, from IDLE!" to your screen. This is the most basic way to interact with Python IDLE. You type in commands one at a time and Python responds with the result of each command</a:t>
            </a:r>
          </a:p>
        </p:txBody>
      </p:sp>
      <p:pic>
        <p:nvPicPr>
          <p:cNvPr id="2054" name="Picture 6" descr="https://files.realpython.com/media/interpreter.d318506e97e0.png">
            <a:extLst>
              <a:ext uri="{FF2B5EF4-FFF2-40B4-BE49-F238E27FC236}">
                <a16:creationId xmlns:a16="http://schemas.microsoft.com/office/drawing/2014/main" id="{58F1EB18-6E25-43EA-B4FB-C5D81170CF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949" y="1773280"/>
            <a:ext cx="5242559" cy="123706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ello World program shown in the IDLE python interpreter">
            <a:extLst>
              <a:ext uri="{FF2B5EF4-FFF2-40B4-BE49-F238E27FC236}">
                <a16:creationId xmlns:a16="http://schemas.microsoft.com/office/drawing/2014/main" id="{7D9F690F-4C04-4521-9C16-F57AE0FD4A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0621" y="4135126"/>
            <a:ext cx="5517070" cy="1301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91473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240747"/>
            <a:ext cx="10515600" cy="880579"/>
          </a:xfrm>
        </p:spPr>
        <p:txBody>
          <a:bodyPr>
            <a:normAutofit/>
          </a:bodyPr>
          <a:lstStyle/>
          <a:p>
            <a:r>
              <a:rPr lang="en-US" b="1" dirty="0">
                <a:solidFill>
                  <a:schemeClr val="accent1"/>
                </a:solidFill>
                <a:latin typeface="+mn-lt"/>
              </a:rPr>
              <a:t>Opening/Editing a File - Python IDLE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18931" y="1253331"/>
            <a:ext cx="10988160" cy="5363922"/>
          </a:xfrm>
        </p:spPr>
        <p:txBody>
          <a:bodyPr>
            <a:normAutofit fontScale="92500" lnSpcReduction="10000"/>
          </a:bodyPr>
          <a:lstStyle/>
          <a:p>
            <a:r>
              <a:rPr lang="en-US" dirty="0"/>
              <a:t>To start a new Python file, select </a:t>
            </a:r>
            <a:r>
              <a:rPr lang="en-US" i="1" dirty="0"/>
              <a:t>File → New File</a:t>
            </a:r>
            <a:r>
              <a:rPr lang="en-US" dirty="0"/>
              <a:t> from the menu bar. This will open a blank file in the editor, like this:</a:t>
            </a:r>
          </a:p>
          <a:p>
            <a:endParaRPr lang="en-US" dirty="0"/>
          </a:p>
          <a:p>
            <a:r>
              <a:rPr lang="en-US" dirty="0"/>
              <a:t>From this window, you can write a brand </a:t>
            </a:r>
          </a:p>
          <a:p>
            <a:pPr marL="0" indent="0">
              <a:buNone/>
            </a:pPr>
            <a:r>
              <a:rPr lang="en-US" dirty="0"/>
              <a:t>new Python file. You can also open an </a:t>
            </a:r>
          </a:p>
          <a:p>
            <a:pPr marL="0" indent="0">
              <a:buNone/>
            </a:pPr>
            <a:r>
              <a:rPr lang="en-US" dirty="0"/>
              <a:t>existing Python file by selecting </a:t>
            </a:r>
            <a:r>
              <a:rPr lang="en-US" i="1" dirty="0"/>
              <a:t>File → Open…</a:t>
            </a:r>
            <a:r>
              <a:rPr lang="en-US" dirty="0"/>
              <a:t> </a:t>
            </a:r>
          </a:p>
          <a:p>
            <a:pPr marL="0" indent="0">
              <a:buNone/>
            </a:pPr>
            <a:r>
              <a:rPr lang="en-US" dirty="0"/>
              <a:t>in the menu bar. This will bring up your </a:t>
            </a:r>
          </a:p>
          <a:p>
            <a:pPr marL="0" indent="0">
              <a:buNone/>
            </a:pPr>
            <a:r>
              <a:rPr lang="en-US" dirty="0"/>
              <a:t>operating system’s file browser. </a:t>
            </a:r>
          </a:p>
          <a:p>
            <a:pPr marL="0" indent="0">
              <a:buNone/>
            </a:pPr>
            <a:r>
              <a:rPr lang="en-US" dirty="0"/>
              <a:t>Then, you can find the Python file you want to open.</a:t>
            </a:r>
          </a:p>
          <a:p>
            <a:pPr marL="0" indent="0">
              <a:buNone/>
            </a:pPr>
            <a:endParaRPr lang="en-US" dirty="0"/>
          </a:p>
          <a:p>
            <a:r>
              <a:rPr lang="en-US" dirty="0"/>
              <a:t>Once you’ve opened a file in Python IDLE, you can then make changes to it. Make sure that you save your file with the .</a:t>
            </a:r>
            <a:r>
              <a:rPr lang="en-US" dirty="0" err="1"/>
              <a:t>py</a:t>
            </a:r>
            <a:r>
              <a:rPr lang="en-US" dirty="0"/>
              <a:t> extension so that syntax highlighting will be enabled.</a:t>
            </a:r>
          </a:p>
          <a:p>
            <a:pPr marL="0" indent="0">
              <a:buNone/>
            </a:pPr>
            <a:endParaRPr lang="en-US" dirty="0"/>
          </a:p>
        </p:txBody>
      </p:sp>
      <p:pic>
        <p:nvPicPr>
          <p:cNvPr id="23554" name="Picture 2" descr="https://files.realpython.com/media/starter_file.81538f283fa7.png">
            <a:extLst>
              <a:ext uri="{FF2B5EF4-FFF2-40B4-BE49-F238E27FC236}">
                <a16:creationId xmlns:a16="http://schemas.microsoft.com/office/drawing/2014/main" id="{68706E83-18F7-44EA-8B09-752FC1FECB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1857" y="1922992"/>
            <a:ext cx="5277423" cy="2768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839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240747"/>
            <a:ext cx="10515600" cy="880579"/>
          </a:xfrm>
        </p:spPr>
        <p:txBody>
          <a:bodyPr>
            <a:normAutofit/>
          </a:bodyPr>
          <a:lstStyle/>
          <a:p>
            <a:r>
              <a:rPr lang="en-US" b="1" dirty="0">
                <a:solidFill>
                  <a:schemeClr val="accent1"/>
                </a:solidFill>
                <a:latin typeface="+mn-lt"/>
              </a:rPr>
              <a:t>Executing a File - Python IDLE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18931" y="1253331"/>
            <a:ext cx="10988160" cy="5363922"/>
          </a:xfrm>
        </p:spPr>
        <p:txBody>
          <a:bodyPr>
            <a:normAutofit/>
          </a:bodyPr>
          <a:lstStyle/>
          <a:p>
            <a:r>
              <a:rPr lang="en-US" dirty="0"/>
              <a:t>When you want to execute a file that you’ve created in IDLE, you should first make sure that it’s saved. Remember, you can see if your file is properly saved by looking for asterisks around the filename at the top of the file editor window. Don’t worry if you forget, though! Python IDLE will remind you to save whenever you attempt to execute an unsaved file.</a:t>
            </a:r>
          </a:p>
          <a:p>
            <a:r>
              <a:rPr lang="en-US" dirty="0"/>
              <a:t>To execute a file in IDLE, simply press the F5 key on your keyboard. You can also select </a:t>
            </a:r>
            <a:r>
              <a:rPr lang="en-US" i="1" dirty="0"/>
              <a:t>Run → Run Module </a:t>
            </a:r>
            <a:r>
              <a:rPr lang="en-US" dirty="0"/>
              <a:t>from the menu bar. Either option will restart the Python interpreter and then run the code that you’ve written with a fresh interpreter. The process is the same as when you run </a:t>
            </a:r>
            <a:r>
              <a:rPr lang="en-US" dirty="0">
                <a:solidFill>
                  <a:srgbClr val="FF0000"/>
                </a:solidFill>
              </a:rPr>
              <a:t>python3 -</a:t>
            </a:r>
            <a:r>
              <a:rPr lang="en-US" dirty="0" err="1">
                <a:solidFill>
                  <a:srgbClr val="FF0000"/>
                </a:solidFill>
              </a:rPr>
              <a:t>i</a:t>
            </a:r>
            <a:r>
              <a:rPr lang="en-US" dirty="0">
                <a:solidFill>
                  <a:srgbClr val="FF0000"/>
                </a:solidFill>
              </a:rPr>
              <a:t> [filename] </a:t>
            </a:r>
            <a:r>
              <a:rPr lang="en-US" dirty="0"/>
              <a:t>in your terminal.</a:t>
            </a:r>
          </a:p>
          <a:p>
            <a:r>
              <a:rPr lang="en-US" dirty="0"/>
              <a:t> If you ever need to interrupt the execution of your program, then you can press </a:t>
            </a:r>
            <a:r>
              <a:rPr lang="en-US" dirty="0" err="1"/>
              <a:t>Ctrl+C</a:t>
            </a:r>
            <a:r>
              <a:rPr lang="en-US" dirty="0"/>
              <a:t> in the interpreter that’s running your code.</a:t>
            </a:r>
          </a:p>
        </p:txBody>
      </p:sp>
    </p:spTree>
    <p:extLst>
      <p:ext uri="{BB962C8B-B14F-4D97-AF65-F5344CB8AC3E}">
        <p14:creationId xmlns:p14="http://schemas.microsoft.com/office/powerpoint/2010/main" val="2126362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240747"/>
            <a:ext cx="10515600" cy="880579"/>
          </a:xfrm>
        </p:spPr>
        <p:txBody>
          <a:bodyPr>
            <a:normAutofit/>
          </a:bodyPr>
          <a:lstStyle/>
          <a:p>
            <a:r>
              <a:rPr lang="en-US" b="1" dirty="0">
                <a:solidFill>
                  <a:schemeClr val="accent1"/>
                </a:solidFill>
                <a:latin typeface="+mn-lt"/>
              </a:rPr>
              <a:t>Basic Scripts with example Programs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18931" y="1253331"/>
            <a:ext cx="10988160" cy="5363922"/>
          </a:xfrm>
        </p:spPr>
        <p:txBody>
          <a:bodyPr>
            <a:normAutofit/>
          </a:bodyPr>
          <a:lstStyle/>
          <a:p>
            <a:r>
              <a:rPr lang="en-US" dirty="0"/>
              <a:t>Start with Hello world example</a:t>
            </a:r>
          </a:p>
          <a:p>
            <a:r>
              <a:rPr lang="en-US" dirty="0"/>
              <a:t>Create/save a new script that prints hello world.</a:t>
            </a:r>
          </a:p>
          <a:p>
            <a:endParaRPr lang="en-US" dirty="0"/>
          </a:p>
          <a:p>
            <a:endParaRPr lang="en-US" dirty="0"/>
          </a:p>
        </p:txBody>
      </p:sp>
      <p:pic>
        <p:nvPicPr>
          <p:cNvPr id="4" name="Picture 3">
            <a:extLst>
              <a:ext uri="{FF2B5EF4-FFF2-40B4-BE49-F238E27FC236}">
                <a16:creationId xmlns:a16="http://schemas.microsoft.com/office/drawing/2014/main" id="{CFDB655A-82A0-4545-9B30-13E60EE94604}"/>
              </a:ext>
            </a:extLst>
          </p:cNvPr>
          <p:cNvPicPr>
            <a:picLocks noChangeAspect="1"/>
          </p:cNvPicPr>
          <p:nvPr/>
        </p:nvPicPr>
        <p:blipFill>
          <a:blip r:embed="rId3"/>
          <a:stretch>
            <a:fillRect/>
          </a:stretch>
        </p:blipFill>
        <p:spPr>
          <a:xfrm>
            <a:off x="718931" y="2243933"/>
            <a:ext cx="8629650" cy="4505325"/>
          </a:xfrm>
          <a:prstGeom prst="rect">
            <a:avLst/>
          </a:prstGeom>
        </p:spPr>
      </p:pic>
    </p:spTree>
    <p:extLst>
      <p:ext uri="{BB962C8B-B14F-4D97-AF65-F5344CB8AC3E}">
        <p14:creationId xmlns:p14="http://schemas.microsoft.com/office/powerpoint/2010/main" val="2910932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Variable – example program</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t># A program for greeting people</a:t>
            </a:r>
          </a:p>
          <a:p>
            <a:r>
              <a:rPr lang="en-US" dirty="0"/>
              <a:t>name = input("What is your name? ")</a:t>
            </a:r>
          </a:p>
          <a:p>
            <a:r>
              <a:rPr lang="en-US" dirty="0"/>
              <a:t>print("Hello, " + name + "! How are you?")</a:t>
            </a:r>
          </a:p>
          <a:p>
            <a:r>
              <a:rPr lang="en-US" dirty="0"/>
              <a:t>computer_name = 'Apple'</a:t>
            </a:r>
          </a:p>
          <a:p>
            <a:r>
              <a:rPr lang="en-US" dirty="0"/>
              <a:t>print("My name is " + computer_name)</a:t>
            </a:r>
          </a:p>
        </p:txBody>
      </p:sp>
    </p:spTree>
    <p:extLst>
      <p:ext uri="{BB962C8B-B14F-4D97-AF65-F5344CB8AC3E}">
        <p14:creationId xmlns:p14="http://schemas.microsoft.com/office/powerpoint/2010/main" val="4154438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normAutofit/>
          </a:bodyPr>
          <a:lstStyle/>
          <a:p>
            <a:r>
              <a:rPr lang="en-US" sz="4000" b="1" dirty="0">
                <a:solidFill>
                  <a:schemeClr val="accent1"/>
                </a:solidFill>
                <a:latin typeface="Arial" panose="020B0604020202020204" pitchFamily="34" charset="0"/>
              </a:rPr>
              <a:t>Variable – example program - explanation</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b="1" dirty="0"/>
              <a:t># The line with the ‘#’ is commented out and will not be used in the execution.</a:t>
            </a:r>
          </a:p>
          <a:p>
            <a:r>
              <a:rPr lang="en-US" b="1" dirty="0"/>
              <a:t>Code components explanations:</a:t>
            </a:r>
          </a:p>
          <a:p>
            <a:endParaRPr lang="en-US" b="1" dirty="0"/>
          </a:p>
          <a:p>
            <a:endParaRPr lang="en-US" b="0" i="0" dirty="0">
              <a:effectLst/>
              <a:latin typeface="Arial" panose="020B0604020202020204" pitchFamily="34" charset="0"/>
            </a:endParaRPr>
          </a:p>
        </p:txBody>
      </p:sp>
      <p:graphicFrame>
        <p:nvGraphicFramePr>
          <p:cNvPr id="4" name="Table 3">
            <a:extLst>
              <a:ext uri="{FF2B5EF4-FFF2-40B4-BE49-F238E27FC236}">
                <a16:creationId xmlns:a16="http://schemas.microsoft.com/office/drawing/2014/main" id="{187C01E2-324B-4E7C-95B0-6111CDC68645}"/>
              </a:ext>
            </a:extLst>
          </p:cNvPr>
          <p:cNvGraphicFramePr>
            <a:graphicFrameLocks noGrp="1"/>
          </p:cNvGraphicFramePr>
          <p:nvPr>
            <p:extLst>
              <p:ext uri="{D42A27DB-BD31-4B8C-83A1-F6EECF244321}">
                <p14:modId xmlns:p14="http://schemas.microsoft.com/office/powerpoint/2010/main" val="1377840269"/>
              </p:ext>
            </p:extLst>
          </p:nvPr>
        </p:nvGraphicFramePr>
        <p:xfrm>
          <a:off x="1208158" y="3311441"/>
          <a:ext cx="7576930" cy="2346495"/>
        </p:xfrm>
        <a:graphic>
          <a:graphicData uri="http://schemas.openxmlformats.org/drawingml/2006/table">
            <a:tbl>
              <a:tblPr/>
              <a:tblGrid>
                <a:gridCol w="2224155">
                  <a:extLst>
                    <a:ext uri="{9D8B030D-6E8A-4147-A177-3AD203B41FA5}">
                      <a16:colId xmlns:a16="http://schemas.microsoft.com/office/drawing/2014/main" val="1606838565"/>
                    </a:ext>
                  </a:extLst>
                </a:gridCol>
                <a:gridCol w="5352775">
                  <a:extLst>
                    <a:ext uri="{9D8B030D-6E8A-4147-A177-3AD203B41FA5}">
                      <a16:colId xmlns:a16="http://schemas.microsoft.com/office/drawing/2014/main" val="2358436727"/>
                    </a:ext>
                  </a:extLst>
                </a:gridCol>
              </a:tblGrid>
              <a:tr h="469299">
                <a:tc>
                  <a:txBody>
                    <a:bodyPr/>
                    <a:lstStyle/>
                    <a:p>
                      <a:r>
                        <a:rPr lang="en-US" dirty="0"/>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 variable for a "name“ that the user inputs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0972053"/>
                  </a:ext>
                </a:extLst>
              </a:tr>
              <a:tr h="469299">
                <a:tc>
                  <a:txBody>
                    <a:bodyPr/>
                    <a:lstStyle/>
                    <a:p>
                      <a:r>
                        <a:rPr lang="en-US" dirty="0"/>
                        <a:t>computer_name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 variable to assign/store computer 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6256068"/>
                  </a:ext>
                </a:extLst>
              </a:tr>
              <a:tr h="469299">
                <a:tc>
                  <a:txBody>
                    <a:bodyPr/>
                    <a:lstStyle/>
                    <a:p>
                      <a:r>
                        <a:rPr lang="en-US"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an assignment operator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5885363"/>
                  </a:ext>
                </a:extLst>
              </a:tr>
              <a:tr h="469299">
                <a:tc>
                  <a:txBody>
                    <a:bodyPr/>
                    <a:lstStyle/>
                    <a:p>
                      <a:r>
                        <a:rPr lang="en-US" dirty="0"/>
                        <a:t>input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input a string from the keyboard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6769549"/>
                  </a:ext>
                </a:extLst>
              </a:tr>
              <a:tr h="469299">
                <a:tc>
                  <a:txBody>
                    <a:bodyPr/>
                    <a:lstStyle/>
                    <a:p>
                      <a:r>
                        <a:rPr lang="en-US"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concatenates strings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6360155"/>
                  </a:ext>
                </a:extLst>
              </a:tr>
            </a:tbl>
          </a:graphicData>
        </a:graphic>
      </p:graphicFrame>
      <p:sp>
        <p:nvSpPr>
          <p:cNvPr id="5" name="Rectangle 1">
            <a:extLst>
              <a:ext uri="{FF2B5EF4-FFF2-40B4-BE49-F238E27FC236}">
                <a16:creationId xmlns:a16="http://schemas.microsoft.com/office/drawing/2014/main" id="{1EF1D386-4F06-401E-AC22-9AB8956911D0}"/>
              </a:ext>
            </a:extLst>
          </p:cNvPr>
          <p:cNvSpPr>
            <a:spLocks noChangeArrowheads="1"/>
          </p:cNvSpPr>
          <p:nvPr/>
        </p:nvSpPr>
        <p:spPr bwMode="auto">
          <a:xfrm>
            <a:off x="838200" y="30876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1123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0"/>
            <a:ext cx="10515600" cy="893832"/>
          </a:xfrm>
        </p:spPr>
        <p:txBody>
          <a:bodyPr/>
          <a:lstStyle/>
          <a:p>
            <a:r>
              <a:rPr lang="en-US" dirty="0">
                <a:solidFill>
                  <a:schemeClr val="accent1"/>
                </a:solidFill>
                <a:latin typeface="Arial" panose="020B0604020202020204" pitchFamily="34" charset="0"/>
              </a:rPr>
              <a:t>Operators – example program</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893831"/>
            <a:ext cx="10515600" cy="5612985"/>
          </a:xfrm>
        </p:spPr>
        <p:txBody>
          <a:bodyPr>
            <a:normAutofit fontScale="70000" lnSpcReduction="20000"/>
          </a:bodyPr>
          <a:lstStyle/>
          <a:p>
            <a:r>
              <a:rPr lang="en-US" dirty="0"/>
              <a:t># A program for numbers</a:t>
            </a:r>
          </a:p>
          <a:p>
            <a:endParaRPr lang="en-US" dirty="0"/>
          </a:p>
          <a:p>
            <a:r>
              <a:rPr lang="en-US" dirty="0"/>
              <a:t>a = 3 - 4 + 10</a:t>
            </a:r>
          </a:p>
          <a:p>
            <a:r>
              <a:rPr lang="en-US" dirty="0"/>
              <a:t>b = 5 * 6</a:t>
            </a:r>
          </a:p>
          <a:p>
            <a:r>
              <a:rPr lang="en-US" dirty="0"/>
              <a:t>c = 7.0/8.0</a:t>
            </a:r>
          </a:p>
          <a:p>
            <a:r>
              <a:rPr lang="en-US" dirty="0"/>
              <a:t>print("These are the values:", a, b, c)</a:t>
            </a:r>
          </a:p>
          <a:p>
            <a:r>
              <a:rPr lang="en-US" dirty="0"/>
              <a:t>print("Increment", a, "by one: ")</a:t>
            </a:r>
          </a:p>
          <a:p>
            <a:r>
              <a:rPr lang="en-US" dirty="0"/>
              <a:t>a = a +1</a:t>
            </a:r>
          </a:p>
          <a:p>
            <a:r>
              <a:rPr lang="en-US" dirty="0"/>
              <a:t>print(a)</a:t>
            </a:r>
          </a:p>
          <a:p>
            <a:r>
              <a:rPr lang="en-US" dirty="0"/>
              <a:t>print("The sum of", a, "and", b, "is")</a:t>
            </a:r>
          </a:p>
          <a:p>
            <a:r>
              <a:rPr lang="en-US" dirty="0"/>
              <a:t>d = a + b</a:t>
            </a:r>
          </a:p>
          <a:p>
            <a:r>
              <a:rPr lang="en-US" dirty="0"/>
              <a:t>print(d)</a:t>
            </a:r>
          </a:p>
          <a:p>
            <a:r>
              <a:rPr lang="en-US" dirty="0"/>
              <a:t>number = input("Input a number ")</a:t>
            </a:r>
          </a:p>
          <a:p>
            <a:r>
              <a:rPr lang="en-US" dirty="0"/>
              <a:t>print(number)</a:t>
            </a:r>
          </a:p>
          <a:p>
            <a:r>
              <a:rPr lang="en-US" dirty="0"/>
              <a:t>##number = int(number) + 5 </a:t>
            </a:r>
          </a:p>
          <a:p>
            <a:r>
              <a:rPr lang="en-US" dirty="0"/>
              <a:t>##print(number) #What’s the problem with the above line? a + 5</a:t>
            </a:r>
          </a:p>
        </p:txBody>
      </p:sp>
    </p:spTree>
    <p:extLst>
      <p:ext uri="{BB962C8B-B14F-4D97-AF65-F5344CB8AC3E}">
        <p14:creationId xmlns:p14="http://schemas.microsoft.com/office/powerpoint/2010/main" val="26962057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Data types, variables and operators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b="0" i="0" dirty="0">
                <a:effectLst/>
                <a:latin typeface="Arial" panose="020B0604020202020204" pitchFamily="34" charset="0"/>
              </a:rPr>
              <a:t>Data type: Classification of Data, integer, strings, float (</a:t>
            </a:r>
            <a:r>
              <a:rPr lang="en-US" b="0" i="0" dirty="0">
                <a:effectLst/>
                <a:latin typeface="Arial" panose="020B0604020202020204" pitchFamily="34" charset="0"/>
                <a:hlinkClick r:id="rId2"/>
              </a:rPr>
              <a:t>detail link</a:t>
            </a:r>
            <a:r>
              <a:rPr lang="en-US" b="0" i="0" dirty="0">
                <a:effectLst/>
                <a:latin typeface="Arial" panose="020B0604020202020204" pitchFamily="34" charset="0"/>
              </a:rPr>
              <a:t>)</a:t>
            </a:r>
          </a:p>
          <a:p>
            <a:r>
              <a:rPr lang="en-US" dirty="0">
                <a:latin typeface="Arial" panose="020B0604020202020204" pitchFamily="34" charset="0"/>
              </a:rPr>
              <a:t>Variable: a container for data storage (</a:t>
            </a:r>
            <a:r>
              <a:rPr lang="en-US" dirty="0">
                <a:latin typeface="Arial" panose="020B0604020202020204" pitchFamily="34" charset="0"/>
                <a:hlinkClick r:id="rId3"/>
              </a:rPr>
              <a:t>detail</a:t>
            </a:r>
            <a:r>
              <a:rPr lang="en-US" dirty="0">
                <a:latin typeface="Arial" panose="020B0604020202020204" pitchFamily="34" charset="0"/>
                <a:hlinkClick r:id="rId4"/>
              </a:rPr>
              <a:t> link</a:t>
            </a:r>
            <a:r>
              <a:rPr lang="en-US" dirty="0">
                <a:latin typeface="Arial" panose="020B0604020202020204" pitchFamily="34" charset="0"/>
              </a:rPr>
              <a:t>), also look into python scope of variables (</a:t>
            </a:r>
            <a:r>
              <a:rPr lang="en-US" dirty="0">
                <a:latin typeface="Arial" panose="020B0604020202020204" pitchFamily="34" charset="0"/>
                <a:hlinkClick r:id="rId5"/>
              </a:rPr>
              <a:t>link</a:t>
            </a:r>
            <a:r>
              <a:rPr lang="en-US" dirty="0">
                <a:latin typeface="Arial" panose="020B0604020202020204" pitchFamily="34" charset="0"/>
              </a:rPr>
              <a:t>), and type casting (</a:t>
            </a:r>
            <a:r>
              <a:rPr lang="en-US" dirty="0">
                <a:latin typeface="Arial" panose="020B0604020202020204" pitchFamily="34" charset="0"/>
                <a:hlinkClick r:id="rId6"/>
              </a:rPr>
              <a:t>link</a:t>
            </a:r>
            <a:r>
              <a:rPr lang="en-US" dirty="0">
                <a:latin typeface="Arial" panose="020B0604020202020204" pitchFamily="34" charset="0"/>
              </a:rPr>
              <a:t>)</a:t>
            </a:r>
          </a:p>
          <a:p>
            <a:r>
              <a:rPr lang="en-US" b="0" i="0" dirty="0">
                <a:effectLst/>
                <a:latin typeface="Arial" panose="020B0604020202020204" pitchFamily="34" charset="0"/>
              </a:rPr>
              <a:t>Operators:</a:t>
            </a:r>
            <a:r>
              <a:rPr lang="en-US" dirty="0"/>
              <a:t>  Operations on values and variables (standard symbols for arithmetic: +,-,*,/ and logical  and &amp;, or ||, not ! operations) (</a:t>
            </a:r>
            <a:r>
              <a:rPr lang="en-US" dirty="0">
                <a:hlinkClick r:id="rId4"/>
              </a:rPr>
              <a:t>detail link</a:t>
            </a:r>
            <a:r>
              <a:rPr lang="en-US" dirty="0"/>
              <a:t>)</a:t>
            </a:r>
          </a:p>
          <a:p>
            <a:endParaRPr lang="en-US" b="0" i="0" dirty="0">
              <a:effectLst/>
              <a:latin typeface="Arial" panose="020B0604020202020204" pitchFamily="34" charset="0"/>
            </a:endParaRPr>
          </a:p>
          <a:p>
            <a:endParaRPr lang="en-US" b="0" i="0" dirty="0">
              <a:effectLst/>
              <a:latin typeface="Arial" panose="020B0604020202020204" pitchFamily="34" charset="0"/>
            </a:endParaRPr>
          </a:p>
        </p:txBody>
      </p:sp>
    </p:spTree>
    <p:extLst>
      <p:ext uri="{BB962C8B-B14F-4D97-AF65-F5344CB8AC3E}">
        <p14:creationId xmlns:p14="http://schemas.microsoft.com/office/powerpoint/2010/main" val="1928263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0"/>
            <a:ext cx="10515600" cy="893832"/>
          </a:xfrm>
        </p:spPr>
        <p:txBody>
          <a:bodyPr/>
          <a:lstStyle/>
          <a:p>
            <a:r>
              <a:rPr lang="en-US" dirty="0">
                <a:solidFill>
                  <a:schemeClr val="accent1"/>
                </a:solidFill>
                <a:latin typeface="Arial" panose="020B0604020202020204" pitchFamily="34" charset="0"/>
              </a:rPr>
              <a:t>Exercise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893831"/>
            <a:ext cx="10515600" cy="5612985"/>
          </a:xfrm>
        </p:spPr>
        <p:txBody>
          <a:bodyPr>
            <a:normAutofit fontScale="92500" lnSpcReduction="20000"/>
          </a:bodyPr>
          <a:lstStyle/>
          <a:p>
            <a:r>
              <a:rPr lang="en-US" dirty="0"/>
              <a:t>Write a script that asks a user for a number. The script adds 3 to that number. Then multiplies the result by 2, subtract 4, subtract twice the original number, add 3, then print the result.</a:t>
            </a:r>
          </a:p>
          <a:p>
            <a:r>
              <a:rPr lang="en-US" dirty="0"/>
              <a:t>Answer: The correct code will always output? </a:t>
            </a:r>
          </a:p>
          <a:p>
            <a:endParaRPr lang="en-US" dirty="0"/>
          </a:p>
          <a:p>
            <a:r>
              <a:rPr lang="en-US" dirty="0"/>
              <a:t>number = int(input("Input a number "))</a:t>
            </a:r>
          </a:p>
          <a:p>
            <a:r>
              <a:rPr lang="en-US" dirty="0"/>
              <a:t>print(number)</a:t>
            </a:r>
          </a:p>
          <a:p>
            <a:r>
              <a:rPr lang="en-US" dirty="0" err="1"/>
              <a:t>original_number</a:t>
            </a:r>
            <a:r>
              <a:rPr lang="en-US" dirty="0"/>
              <a:t> = number</a:t>
            </a:r>
          </a:p>
          <a:p>
            <a:r>
              <a:rPr lang="en-US" dirty="0"/>
              <a:t>number = number + 3</a:t>
            </a:r>
          </a:p>
          <a:p>
            <a:r>
              <a:rPr lang="en-US" dirty="0"/>
              <a:t>number = number * 2</a:t>
            </a:r>
          </a:p>
          <a:p>
            <a:r>
              <a:rPr lang="en-US" dirty="0"/>
              <a:t>number = number - 4</a:t>
            </a:r>
          </a:p>
          <a:p>
            <a:r>
              <a:rPr lang="en-US" dirty="0"/>
              <a:t>number = number - (</a:t>
            </a:r>
            <a:r>
              <a:rPr lang="en-US" dirty="0" err="1"/>
              <a:t>original_number</a:t>
            </a:r>
            <a:r>
              <a:rPr lang="en-US" dirty="0"/>
              <a:t> * 2)</a:t>
            </a:r>
          </a:p>
          <a:p>
            <a:r>
              <a:rPr lang="en-US" dirty="0"/>
              <a:t>number = number + 3</a:t>
            </a:r>
          </a:p>
          <a:p>
            <a:r>
              <a:rPr lang="en-US" dirty="0"/>
              <a:t>print(number)</a:t>
            </a:r>
          </a:p>
        </p:txBody>
      </p:sp>
    </p:spTree>
    <p:extLst>
      <p:ext uri="{BB962C8B-B14F-4D97-AF65-F5344CB8AC3E}">
        <p14:creationId xmlns:p14="http://schemas.microsoft.com/office/powerpoint/2010/main" val="695808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Loops - example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505159"/>
            <a:ext cx="10515600" cy="4855884"/>
          </a:xfrm>
        </p:spPr>
        <p:txBody>
          <a:bodyPr>
            <a:normAutofit lnSpcReduction="10000"/>
          </a:bodyPr>
          <a:lstStyle/>
          <a:p>
            <a:r>
              <a:rPr lang="en-US" dirty="0">
                <a:latin typeface="Arial" panose="020B0604020202020204" pitchFamily="34" charset="0"/>
              </a:rPr>
              <a:t>Exercise: Print hello world 5 times. </a:t>
            </a:r>
          </a:p>
          <a:p>
            <a:r>
              <a:rPr lang="en-US" dirty="0">
                <a:latin typeface="Arial" panose="020B0604020202020204" pitchFamily="34" charset="0"/>
              </a:rPr>
              <a:t>Could be done through string multiplication.</a:t>
            </a:r>
          </a:p>
          <a:p>
            <a:r>
              <a:rPr lang="en-US" dirty="0">
                <a:latin typeface="Arial" panose="020B0604020202020204" pitchFamily="34" charset="0"/>
              </a:rPr>
              <a:t>print(("hello world\n"*5))</a:t>
            </a:r>
          </a:p>
          <a:p>
            <a:r>
              <a:rPr lang="en-US" dirty="0">
                <a:latin typeface="Arial" panose="020B0604020202020204" pitchFamily="34" charset="0"/>
              </a:rPr>
              <a:t>Exercise: Print hello world 100 times and number them from 0 to 100</a:t>
            </a:r>
          </a:p>
          <a:p>
            <a:r>
              <a:rPr lang="en-US" dirty="0">
                <a:latin typeface="Arial" panose="020B0604020202020204" pitchFamily="34" charset="0"/>
              </a:rPr>
              <a:t>Could we do this using multiplication?</a:t>
            </a:r>
          </a:p>
          <a:p>
            <a:r>
              <a:rPr lang="en-US" dirty="0">
                <a:latin typeface="Arial" panose="020B0604020202020204" pitchFamily="34" charset="0"/>
              </a:rPr>
              <a:t>What about: Print hello world and number them from 0 to 100 only multiples of 5?</a:t>
            </a:r>
          </a:p>
          <a:p>
            <a:r>
              <a:rPr lang="en-US" dirty="0">
                <a:latin typeface="Arial" panose="020B0604020202020204" pitchFamily="34" charset="0"/>
              </a:rPr>
              <a:t>Or Print hello world and number them from 0 to 100 only multiples of 5, if it is also divisible by 7 print exclamation marks at the end?</a:t>
            </a:r>
          </a:p>
          <a:p>
            <a:endParaRPr lang="en-US" dirty="0">
              <a:latin typeface="Arial" panose="020B0604020202020204" pitchFamily="34" charset="0"/>
            </a:endParaRPr>
          </a:p>
          <a:p>
            <a:endParaRPr lang="en-US" dirty="0">
              <a:latin typeface="Arial" panose="020B0604020202020204" pitchFamily="34" charset="0"/>
            </a:endParaRPr>
          </a:p>
          <a:p>
            <a:endParaRPr lang="en-US" b="0" i="0" dirty="0">
              <a:effectLst/>
              <a:latin typeface="Arial" panose="020B0604020202020204" pitchFamily="34" charset="0"/>
            </a:endParaRPr>
          </a:p>
        </p:txBody>
      </p:sp>
    </p:spTree>
    <p:extLst>
      <p:ext uri="{BB962C8B-B14F-4D97-AF65-F5344CB8AC3E}">
        <p14:creationId xmlns:p14="http://schemas.microsoft.com/office/powerpoint/2010/main" val="2585389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Lab Structure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b="0" i="0" dirty="0">
                <a:effectLst/>
                <a:latin typeface="Arial" panose="020B0604020202020204" pitchFamily="34" charset="0"/>
              </a:rPr>
              <a:t>Solve 2 3 problems in the discussion fashion</a:t>
            </a:r>
          </a:p>
          <a:p>
            <a:pPr lvl="1"/>
            <a:r>
              <a:rPr lang="en-US" b="0" i="0" dirty="0">
                <a:effectLst/>
                <a:latin typeface="Arial" panose="020B0604020202020204" pitchFamily="34" charset="0"/>
              </a:rPr>
              <a:t>exploring different programming/statistical components</a:t>
            </a:r>
          </a:p>
          <a:p>
            <a:pPr lvl="1"/>
            <a:r>
              <a:rPr lang="en-US" b="0" i="0" dirty="0">
                <a:effectLst/>
                <a:latin typeface="Arial" panose="020B0604020202020204" pitchFamily="34" charset="0"/>
              </a:rPr>
              <a:t>Loops, conditional statements, randomness</a:t>
            </a:r>
          </a:p>
          <a:p>
            <a:r>
              <a:rPr lang="en-US" dirty="0">
                <a:latin typeface="Arial" panose="020B0604020202020204" pitchFamily="34" charset="0"/>
              </a:rPr>
              <a:t>Problems will generally be statistical in nature from advanced labs</a:t>
            </a:r>
          </a:p>
          <a:p>
            <a:r>
              <a:rPr lang="en-US" dirty="0">
                <a:latin typeface="Arial" panose="020B0604020202020204" pitchFamily="34" charset="0"/>
              </a:rPr>
              <a:t>Break @ 3:15, 20 to 30 mins</a:t>
            </a:r>
            <a:endParaRPr lang="en-US" b="0" i="0" dirty="0">
              <a:effectLst/>
              <a:latin typeface="Arial" panose="020B0604020202020204" pitchFamily="34" charset="0"/>
            </a:endParaRPr>
          </a:p>
        </p:txBody>
      </p:sp>
    </p:spTree>
    <p:extLst>
      <p:ext uri="{BB962C8B-B14F-4D97-AF65-F5344CB8AC3E}">
        <p14:creationId xmlns:p14="http://schemas.microsoft.com/office/powerpoint/2010/main" val="274690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Loops –For and while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t>There are two kinds of loops: </a:t>
            </a:r>
          </a:p>
          <a:p>
            <a:pPr lvl="1"/>
            <a:r>
              <a:rPr lang="en-US" dirty="0"/>
              <a:t>A count-controlled loop (</a:t>
            </a:r>
            <a:r>
              <a:rPr lang="en-US" dirty="0">
                <a:solidFill>
                  <a:srgbClr val="FF0000"/>
                </a:solidFill>
              </a:rPr>
              <a:t>for</a:t>
            </a:r>
            <a:r>
              <a:rPr lang="en-US" dirty="0"/>
              <a:t> loop) </a:t>
            </a:r>
          </a:p>
          <a:p>
            <a:pPr lvl="1"/>
            <a:r>
              <a:rPr lang="en-US" dirty="0"/>
              <a:t>A condition-controlled loop (</a:t>
            </a:r>
            <a:r>
              <a:rPr lang="en-US" dirty="0">
                <a:solidFill>
                  <a:srgbClr val="FF0000"/>
                </a:solidFill>
              </a:rPr>
              <a:t>while</a:t>
            </a:r>
            <a:r>
              <a:rPr lang="en-US" dirty="0"/>
              <a:t> loop) </a:t>
            </a:r>
          </a:p>
          <a:p>
            <a:endParaRPr lang="en-US" dirty="0"/>
          </a:p>
          <a:p>
            <a:r>
              <a:rPr lang="en-US" dirty="0"/>
              <a:t>A count-controlled loop iterates a specific number of times</a:t>
            </a:r>
            <a:endParaRPr lang="en-US" b="0" i="0" dirty="0">
              <a:effectLst/>
              <a:latin typeface="Arial" panose="020B0604020202020204" pitchFamily="34" charset="0"/>
            </a:endParaRPr>
          </a:p>
        </p:txBody>
      </p:sp>
    </p:spTree>
    <p:extLst>
      <p:ext uri="{BB962C8B-B14F-4D97-AF65-F5344CB8AC3E}">
        <p14:creationId xmlns:p14="http://schemas.microsoft.com/office/powerpoint/2010/main" val="5439917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75373" y="486156"/>
            <a:ext cx="3442335" cy="695960"/>
          </a:xfrm>
          <a:prstGeom prst="rect">
            <a:avLst/>
          </a:prstGeom>
        </p:spPr>
        <p:txBody>
          <a:bodyPr vert="horz" wrap="square" lIns="0" tIns="12700" rIns="0" bIns="0" rtlCol="0" anchor="ctr">
            <a:spAutoFit/>
          </a:bodyPr>
          <a:lstStyle/>
          <a:p>
            <a:pPr marL="12700">
              <a:lnSpc>
                <a:spcPct val="100000"/>
              </a:lnSpc>
              <a:spcBef>
                <a:spcPts val="100"/>
              </a:spcBef>
            </a:pPr>
            <a:r>
              <a:rPr spc="125" dirty="0"/>
              <a:t>The</a:t>
            </a:r>
            <a:r>
              <a:rPr spc="-165" dirty="0"/>
              <a:t> </a:t>
            </a:r>
            <a:r>
              <a:rPr spc="285" dirty="0">
                <a:solidFill>
                  <a:srgbClr val="FF0000"/>
                </a:solidFill>
              </a:rPr>
              <a:t>for</a:t>
            </a:r>
            <a:r>
              <a:rPr spc="-165" dirty="0">
                <a:solidFill>
                  <a:srgbClr val="FF0000"/>
                </a:solidFill>
              </a:rPr>
              <a:t> </a:t>
            </a:r>
            <a:r>
              <a:rPr spc="229" dirty="0"/>
              <a:t>Loop</a:t>
            </a:r>
          </a:p>
        </p:txBody>
      </p:sp>
      <p:sp>
        <p:nvSpPr>
          <p:cNvPr id="3" name="object 3"/>
          <p:cNvSpPr txBox="1"/>
          <p:nvPr/>
        </p:nvSpPr>
        <p:spPr>
          <a:xfrm>
            <a:off x="2059940" y="1632204"/>
            <a:ext cx="7817484" cy="4472940"/>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600" spc="135" dirty="0">
                <a:solidFill>
                  <a:srgbClr val="FFFFFF"/>
                </a:solidFill>
                <a:latin typeface="Arial MT"/>
                <a:cs typeface="Arial MT"/>
              </a:rPr>
              <a:t>A</a:t>
            </a:r>
            <a:r>
              <a:rPr sz="2600" spc="-75" dirty="0">
                <a:solidFill>
                  <a:srgbClr val="FFFFFF"/>
                </a:solidFill>
                <a:latin typeface="Arial MT"/>
                <a:cs typeface="Arial MT"/>
              </a:rPr>
              <a:t> </a:t>
            </a:r>
            <a:r>
              <a:rPr sz="2600" spc="165" dirty="0">
                <a:solidFill>
                  <a:srgbClr val="FF0000"/>
                </a:solidFill>
                <a:latin typeface="Arial MT"/>
                <a:cs typeface="Arial MT"/>
              </a:rPr>
              <a:t>for</a:t>
            </a:r>
            <a:r>
              <a:rPr sz="2600" spc="-75" dirty="0">
                <a:solidFill>
                  <a:srgbClr val="FF0000"/>
                </a:solidFill>
                <a:latin typeface="Arial MT"/>
                <a:cs typeface="Arial MT"/>
              </a:rPr>
              <a:t> </a:t>
            </a:r>
            <a:r>
              <a:rPr sz="2600" spc="135" dirty="0">
                <a:solidFill>
                  <a:srgbClr val="FFFFFF"/>
                </a:solidFill>
                <a:latin typeface="Arial MT"/>
                <a:cs typeface="Arial MT"/>
              </a:rPr>
              <a:t>loop</a:t>
            </a:r>
            <a:r>
              <a:rPr sz="2600" spc="-75" dirty="0">
                <a:solidFill>
                  <a:srgbClr val="FFFFFF"/>
                </a:solidFill>
                <a:latin typeface="Arial MT"/>
                <a:cs typeface="Arial MT"/>
              </a:rPr>
              <a:t> </a:t>
            </a:r>
            <a:r>
              <a:rPr sz="2600" spc="114" dirty="0">
                <a:solidFill>
                  <a:srgbClr val="FFFFFF"/>
                </a:solidFill>
                <a:latin typeface="Arial MT"/>
                <a:cs typeface="Arial MT"/>
              </a:rPr>
              <a:t>is</a:t>
            </a:r>
            <a:r>
              <a:rPr sz="2600" spc="-70" dirty="0">
                <a:solidFill>
                  <a:srgbClr val="FFFFFF"/>
                </a:solidFill>
                <a:latin typeface="Arial MT"/>
                <a:cs typeface="Arial MT"/>
              </a:rPr>
              <a:t> </a:t>
            </a:r>
            <a:r>
              <a:rPr sz="2600" spc="125" dirty="0">
                <a:solidFill>
                  <a:srgbClr val="FFFFFF"/>
                </a:solidFill>
                <a:latin typeface="Arial MT"/>
                <a:cs typeface="Arial MT"/>
              </a:rPr>
              <a:t>used</a:t>
            </a:r>
            <a:r>
              <a:rPr sz="2600" spc="-75" dirty="0">
                <a:solidFill>
                  <a:srgbClr val="FFFFFF"/>
                </a:solidFill>
                <a:latin typeface="Arial MT"/>
                <a:cs typeface="Arial MT"/>
              </a:rPr>
              <a:t> </a:t>
            </a:r>
            <a:r>
              <a:rPr sz="2600" spc="165" dirty="0">
                <a:solidFill>
                  <a:srgbClr val="FFFFFF"/>
                </a:solidFill>
                <a:latin typeface="Arial MT"/>
                <a:cs typeface="Arial MT"/>
              </a:rPr>
              <a:t>for</a:t>
            </a:r>
            <a:r>
              <a:rPr sz="2600" spc="-75" dirty="0">
                <a:solidFill>
                  <a:srgbClr val="FFFFFF"/>
                </a:solidFill>
                <a:latin typeface="Arial MT"/>
                <a:cs typeface="Arial MT"/>
              </a:rPr>
              <a:t> </a:t>
            </a:r>
            <a:r>
              <a:rPr sz="2600" spc="140" dirty="0">
                <a:solidFill>
                  <a:srgbClr val="FFFFFF"/>
                </a:solidFill>
                <a:latin typeface="Arial MT"/>
                <a:cs typeface="Arial MT"/>
              </a:rPr>
              <a:t>iterating</a:t>
            </a:r>
            <a:r>
              <a:rPr sz="2600" spc="-80" dirty="0">
                <a:solidFill>
                  <a:srgbClr val="FFFFFF"/>
                </a:solidFill>
                <a:latin typeface="Arial MT"/>
                <a:cs typeface="Arial MT"/>
              </a:rPr>
              <a:t> </a:t>
            </a:r>
            <a:r>
              <a:rPr sz="2600" spc="135" dirty="0">
                <a:solidFill>
                  <a:srgbClr val="FFFFFF"/>
                </a:solidFill>
                <a:latin typeface="Arial MT"/>
                <a:cs typeface="Arial MT"/>
              </a:rPr>
              <a:t>over</a:t>
            </a:r>
            <a:r>
              <a:rPr sz="2600" spc="-75" dirty="0">
                <a:solidFill>
                  <a:srgbClr val="FFFFFF"/>
                </a:solidFill>
                <a:latin typeface="Arial MT"/>
                <a:cs typeface="Arial MT"/>
              </a:rPr>
              <a:t> </a:t>
            </a:r>
            <a:r>
              <a:rPr sz="2600" spc="95" dirty="0">
                <a:solidFill>
                  <a:srgbClr val="FFFFFF"/>
                </a:solidFill>
                <a:latin typeface="Arial MT"/>
                <a:cs typeface="Arial MT"/>
              </a:rPr>
              <a:t>a</a:t>
            </a:r>
            <a:r>
              <a:rPr sz="2600" spc="-70" dirty="0">
                <a:solidFill>
                  <a:srgbClr val="FFFFFF"/>
                </a:solidFill>
                <a:latin typeface="Arial MT"/>
                <a:cs typeface="Arial MT"/>
              </a:rPr>
              <a:t> </a:t>
            </a:r>
            <a:r>
              <a:rPr sz="2600" spc="135" dirty="0">
                <a:solidFill>
                  <a:srgbClr val="FFFFFF"/>
                </a:solidFill>
                <a:latin typeface="Arial MT"/>
                <a:cs typeface="Arial MT"/>
              </a:rPr>
              <a:t>sequence</a:t>
            </a:r>
            <a:endParaRPr sz="2600" dirty="0">
              <a:latin typeface="Arial MT"/>
              <a:cs typeface="Arial MT"/>
            </a:endParaRPr>
          </a:p>
          <a:p>
            <a:pPr>
              <a:spcBef>
                <a:spcPts val="40"/>
              </a:spcBef>
              <a:buClr>
                <a:srgbClr val="FFFFFF"/>
              </a:buClr>
              <a:buFont typeface="Arial MT"/>
              <a:buChar char="•"/>
            </a:pPr>
            <a:endParaRPr sz="3700" dirty="0">
              <a:latin typeface="Arial MT"/>
              <a:cs typeface="Arial MT"/>
            </a:endParaRPr>
          </a:p>
          <a:p>
            <a:pPr marL="355600" indent="-342900">
              <a:buChar char="•"/>
              <a:tabLst>
                <a:tab pos="354965" algn="l"/>
                <a:tab pos="355600" algn="l"/>
              </a:tabLst>
            </a:pPr>
            <a:r>
              <a:rPr sz="2600" spc="135" dirty="0">
                <a:solidFill>
                  <a:srgbClr val="FFFFFF"/>
                </a:solidFill>
                <a:latin typeface="Arial MT"/>
                <a:cs typeface="Arial MT"/>
              </a:rPr>
              <a:t>A</a:t>
            </a:r>
            <a:r>
              <a:rPr sz="2600" spc="-85" dirty="0">
                <a:solidFill>
                  <a:srgbClr val="FFFFFF"/>
                </a:solidFill>
                <a:latin typeface="Arial MT"/>
                <a:cs typeface="Arial MT"/>
              </a:rPr>
              <a:t> </a:t>
            </a:r>
            <a:r>
              <a:rPr sz="2600" spc="135" dirty="0">
                <a:solidFill>
                  <a:srgbClr val="FFFFFF"/>
                </a:solidFill>
                <a:latin typeface="Arial MT"/>
                <a:cs typeface="Arial MT"/>
              </a:rPr>
              <a:t>sequence</a:t>
            </a:r>
            <a:r>
              <a:rPr sz="2600" spc="-85" dirty="0">
                <a:solidFill>
                  <a:srgbClr val="FFFFFF"/>
                </a:solidFill>
                <a:latin typeface="Arial MT"/>
                <a:cs typeface="Arial MT"/>
              </a:rPr>
              <a:t> </a:t>
            </a:r>
            <a:r>
              <a:rPr sz="2600" spc="155" dirty="0">
                <a:solidFill>
                  <a:srgbClr val="FFFFFF"/>
                </a:solidFill>
                <a:latin typeface="Arial MT"/>
                <a:cs typeface="Arial MT"/>
              </a:rPr>
              <a:t>can</a:t>
            </a:r>
            <a:r>
              <a:rPr sz="2600" spc="-80" dirty="0">
                <a:solidFill>
                  <a:srgbClr val="FFFFFF"/>
                </a:solidFill>
                <a:latin typeface="Arial MT"/>
                <a:cs typeface="Arial MT"/>
              </a:rPr>
              <a:t> </a:t>
            </a:r>
            <a:r>
              <a:rPr sz="2600" spc="120" dirty="0">
                <a:solidFill>
                  <a:srgbClr val="FFFFFF"/>
                </a:solidFill>
                <a:latin typeface="Arial MT"/>
                <a:cs typeface="Arial MT"/>
              </a:rPr>
              <a:t>be:</a:t>
            </a:r>
            <a:endParaRPr sz="2600" dirty="0">
              <a:latin typeface="Arial MT"/>
              <a:cs typeface="Arial MT"/>
            </a:endParaRPr>
          </a:p>
          <a:p>
            <a:pPr marL="755650" lvl="1" indent="-285750">
              <a:spcBef>
                <a:spcPts val="570"/>
              </a:spcBef>
              <a:buChar char="–"/>
              <a:tabLst>
                <a:tab pos="755015" algn="l"/>
                <a:tab pos="755650" algn="l"/>
              </a:tabLst>
            </a:pPr>
            <a:r>
              <a:rPr sz="2200" spc="135" dirty="0">
                <a:solidFill>
                  <a:srgbClr val="FFFFFF"/>
                </a:solidFill>
                <a:latin typeface="Arial MT"/>
                <a:cs typeface="Arial MT"/>
              </a:rPr>
              <a:t>string</a:t>
            </a:r>
            <a:endParaRPr sz="2200" dirty="0">
              <a:latin typeface="Arial MT"/>
              <a:cs typeface="Arial MT"/>
            </a:endParaRPr>
          </a:p>
          <a:p>
            <a:pPr marL="755650" lvl="1" indent="-285750">
              <a:spcBef>
                <a:spcPts val="550"/>
              </a:spcBef>
              <a:buChar char="–"/>
              <a:tabLst>
                <a:tab pos="755015" algn="l"/>
                <a:tab pos="755650" algn="l"/>
              </a:tabLst>
            </a:pPr>
            <a:r>
              <a:rPr sz="2200" spc="114" dirty="0">
                <a:solidFill>
                  <a:srgbClr val="FFFFFF"/>
                </a:solidFill>
                <a:latin typeface="Arial MT"/>
                <a:cs typeface="Arial MT"/>
              </a:rPr>
              <a:t>list</a:t>
            </a:r>
            <a:endParaRPr sz="2200" dirty="0">
              <a:latin typeface="Arial MT"/>
              <a:cs typeface="Arial MT"/>
            </a:endParaRPr>
          </a:p>
          <a:p>
            <a:pPr marL="755650" lvl="1" indent="-285750">
              <a:spcBef>
                <a:spcPts val="480"/>
              </a:spcBef>
              <a:buChar char="–"/>
              <a:tabLst>
                <a:tab pos="755015" algn="l"/>
                <a:tab pos="755650" algn="l"/>
              </a:tabLst>
            </a:pPr>
            <a:r>
              <a:rPr sz="2200" spc="90" dirty="0">
                <a:solidFill>
                  <a:srgbClr val="FFFFFF"/>
                </a:solidFill>
                <a:latin typeface="Arial MT"/>
                <a:cs typeface="Arial MT"/>
              </a:rPr>
              <a:t>range()</a:t>
            </a:r>
            <a:r>
              <a:rPr sz="2200" spc="-95" dirty="0">
                <a:solidFill>
                  <a:srgbClr val="FFFFFF"/>
                </a:solidFill>
                <a:latin typeface="Arial MT"/>
                <a:cs typeface="Arial MT"/>
              </a:rPr>
              <a:t> </a:t>
            </a:r>
            <a:r>
              <a:rPr sz="2200" spc="110" dirty="0">
                <a:solidFill>
                  <a:srgbClr val="FFFFFF"/>
                </a:solidFill>
                <a:latin typeface="Arial MT"/>
                <a:cs typeface="Arial MT"/>
              </a:rPr>
              <a:t>sequence</a:t>
            </a:r>
            <a:endParaRPr sz="2200" dirty="0">
              <a:latin typeface="Arial MT"/>
              <a:cs typeface="Arial MT"/>
            </a:endParaRPr>
          </a:p>
          <a:p>
            <a:pPr lvl="1">
              <a:lnSpc>
                <a:spcPct val="100000"/>
              </a:lnSpc>
              <a:buClr>
                <a:srgbClr val="FFFFFF"/>
              </a:buClr>
              <a:buFont typeface="Arial MT"/>
              <a:buChar char="–"/>
            </a:pPr>
            <a:endParaRPr sz="2500" dirty="0">
              <a:latin typeface="Arial MT"/>
              <a:cs typeface="Arial MT"/>
            </a:endParaRPr>
          </a:p>
          <a:p>
            <a:pPr marL="355600" indent="-342900">
              <a:spcBef>
                <a:spcPts val="1475"/>
              </a:spcBef>
              <a:buChar char="•"/>
              <a:tabLst>
                <a:tab pos="354965" algn="l"/>
                <a:tab pos="355600" algn="l"/>
              </a:tabLst>
            </a:pPr>
            <a:r>
              <a:rPr sz="2600" spc="95" dirty="0">
                <a:solidFill>
                  <a:srgbClr val="FFFFFF"/>
                </a:solidFill>
                <a:latin typeface="Arial MT"/>
                <a:cs typeface="Arial MT"/>
              </a:rPr>
              <a:t>Syntax:</a:t>
            </a:r>
            <a:endParaRPr sz="2600" dirty="0">
              <a:latin typeface="Arial MT"/>
              <a:cs typeface="Arial MT"/>
            </a:endParaRPr>
          </a:p>
          <a:p>
            <a:pPr marL="1009650" marR="3374390" indent="-539750">
              <a:lnSpc>
                <a:spcPct val="118500"/>
              </a:lnSpc>
              <a:spcBef>
                <a:spcPts val="95"/>
              </a:spcBef>
            </a:pPr>
            <a:r>
              <a:rPr sz="3825" b="1" spc="67" baseline="1089" dirty="0">
                <a:solidFill>
                  <a:srgbClr val="FF0000"/>
                </a:solidFill>
                <a:latin typeface="Arial"/>
                <a:cs typeface="Arial"/>
              </a:rPr>
              <a:t>for </a:t>
            </a:r>
            <a:r>
              <a:rPr sz="2600" spc="140" dirty="0">
                <a:solidFill>
                  <a:srgbClr val="FFC000"/>
                </a:solidFill>
                <a:latin typeface="Arial MT"/>
                <a:cs typeface="Arial MT"/>
              </a:rPr>
              <a:t>item </a:t>
            </a:r>
            <a:r>
              <a:rPr sz="3825" b="1" baseline="1089" dirty="0">
                <a:solidFill>
                  <a:srgbClr val="D32CFF"/>
                </a:solidFill>
                <a:latin typeface="Arial"/>
                <a:cs typeface="Arial"/>
              </a:rPr>
              <a:t>in </a:t>
            </a:r>
            <a:r>
              <a:rPr sz="2600" spc="130" dirty="0">
                <a:solidFill>
                  <a:srgbClr val="0070C0"/>
                </a:solidFill>
                <a:latin typeface="Arial MT"/>
                <a:cs typeface="Arial MT"/>
              </a:rPr>
              <a:t>sequence</a:t>
            </a:r>
            <a:r>
              <a:rPr sz="2600" spc="130" dirty="0">
                <a:solidFill>
                  <a:srgbClr val="FF0000"/>
                </a:solidFill>
                <a:latin typeface="Arial MT"/>
                <a:cs typeface="Arial MT"/>
              </a:rPr>
              <a:t>: </a:t>
            </a:r>
            <a:r>
              <a:rPr sz="2600" spc="135" dirty="0">
                <a:solidFill>
                  <a:srgbClr val="FF0000"/>
                </a:solidFill>
                <a:latin typeface="Arial MT"/>
                <a:cs typeface="Arial MT"/>
              </a:rPr>
              <a:t> </a:t>
            </a:r>
            <a:r>
              <a:rPr sz="2600" spc="120" dirty="0">
                <a:solidFill>
                  <a:srgbClr val="FFFFFF"/>
                </a:solidFill>
                <a:latin typeface="Arial MT"/>
                <a:cs typeface="Arial MT"/>
              </a:rPr>
              <a:t>#indented</a:t>
            </a:r>
            <a:r>
              <a:rPr sz="2600" spc="-95" dirty="0">
                <a:solidFill>
                  <a:srgbClr val="FFFFFF"/>
                </a:solidFill>
                <a:latin typeface="Arial MT"/>
                <a:cs typeface="Arial MT"/>
              </a:rPr>
              <a:t> </a:t>
            </a:r>
            <a:r>
              <a:rPr sz="2600" spc="160" dirty="0">
                <a:solidFill>
                  <a:srgbClr val="FFFFFF"/>
                </a:solidFill>
                <a:latin typeface="Arial MT"/>
                <a:cs typeface="Arial MT"/>
              </a:rPr>
              <a:t>code</a:t>
            </a:r>
            <a:r>
              <a:rPr sz="2600" spc="-90" dirty="0">
                <a:solidFill>
                  <a:srgbClr val="FFFFFF"/>
                </a:solidFill>
                <a:latin typeface="Arial MT"/>
                <a:cs typeface="Arial MT"/>
              </a:rPr>
              <a:t> </a:t>
            </a:r>
            <a:r>
              <a:rPr sz="2600" spc="145" dirty="0">
                <a:solidFill>
                  <a:srgbClr val="FFFFFF"/>
                </a:solidFill>
                <a:latin typeface="Arial MT"/>
                <a:cs typeface="Arial MT"/>
              </a:rPr>
              <a:t>block</a:t>
            </a:r>
            <a:endParaRPr sz="2600" dirty="0">
              <a:latin typeface="Arial MT"/>
              <a:cs typeface="Arial M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75373" y="486156"/>
            <a:ext cx="3442335" cy="695960"/>
          </a:xfrm>
          <a:prstGeom prst="rect">
            <a:avLst/>
          </a:prstGeom>
        </p:spPr>
        <p:txBody>
          <a:bodyPr vert="horz" wrap="square" lIns="0" tIns="12700" rIns="0" bIns="0" rtlCol="0" anchor="ctr">
            <a:spAutoFit/>
          </a:bodyPr>
          <a:lstStyle/>
          <a:p>
            <a:pPr marL="12700">
              <a:lnSpc>
                <a:spcPct val="100000"/>
              </a:lnSpc>
              <a:spcBef>
                <a:spcPts val="100"/>
              </a:spcBef>
            </a:pPr>
            <a:r>
              <a:rPr spc="125" dirty="0"/>
              <a:t>The</a:t>
            </a:r>
            <a:r>
              <a:rPr spc="-165" dirty="0"/>
              <a:t> </a:t>
            </a:r>
            <a:r>
              <a:rPr spc="285" dirty="0">
                <a:solidFill>
                  <a:srgbClr val="FF0000"/>
                </a:solidFill>
              </a:rPr>
              <a:t>for</a:t>
            </a:r>
            <a:r>
              <a:rPr spc="-165" dirty="0">
                <a:solidFill>
                  <a:srgbClr val="FF0000"/>
                </a:solidFill>
              </a:rPr>
              <a:t> </a:t>
            </a:r>
            <a:r>
              <a:rPr spc="229" dirty="0"/>
              <a:t>Loop</a:t>
            </a:r>
          </a:p>
        </p:txBody>
      </p:sp>
      <p:sp>
        <p:nvSpPr>
          <p:cNvPr id="3" name="object 3"/>
          <p:cNvSpPr txBox="1"/>
          <p:nvPr/>
        </p:nvSpPr>
        <p:spPr>
          <a:xfrm>
            <a:off x="2059940" y="1543813"/>
            <a:ext cx="7924800" cy="4647811"/>
          </a:xfrm>
          <a:prstGeom prst="rect">
            <a:avLst/>
          </a:prstGeom>
        </p:spPr>
        <p:txBody>
          <a:bodyPr vert="horz" wrap="square" lIns="0" tIns="12700" rIns="0" bIns="0" rtlCol="0">
            <a:spAutoFit/>
          </a:bodyPr>
          <a:lstStyle/>
          <a:p>
            <a:pPr marL="355600" indent="-342900">
              <a:lnSpc>
                <a:spcPts val="3110"/>
              </a:lnSpc>
              <a:spcBef>
                <a:spcPts val="100"/>
              </a:spcBef>
              <a:buChar char="•"/>
              <a:tabLst>
                <a:tab pos="354965" algn="l"/>
                <a:tab pos="355600" algn="l"/>
              </a:tabLst>
            </a:pPr>
            <a:r>
              <a:rPr sz="2600" spc="95" dirty="0">
                <a:solidFill>
                  <a:srgbClr val="FFFFFF"/>
                </a:solidFill>
                <a:latin typeface="Arial MT"/>
                <a:cs typeface="Arial MT"/>
              </a:rPr>
              <a:t>Syntax:</a:t>
            </a:r>
            <a:endParaRPr sz="2600">
              <a:latin typeface="Arial MT"/>
              <a:cs typeface="Arial MT"/>
            </a:endParaRPr>
          </a:p>
          <a:p>
            <a:pPr marL="1009650" marR="3481070" indent="-539750">
              <a:lnSpc>
                <a:spcPts val="3220"/>
              </a:lnSpc>
              <a:spcBef>
                <a:spcPts val="10"/>
              </a:spcBef>
            </a:pPr>
            <a:r>
              <a:rPr sz="3825" b="1" spc="67" baseline="1089" dirty="0">
                <a:solidFill>
                  <a:srgbClr val="FF0000"/>
                </a:solidFill>
                <a:latin typeface="Arial"/>
                <a:cs typeface="Arial"/>
              </a:rPr>
              <a:t>for </a:t>
            </a:r>
            <a:r>
              <a:rPr sz="2600" spc="140" dirty="0">
                <a:solidFill>
                  <a:srgbClr val="FFC000"/>
                </a:solidFill>
                <a:latin typeface="Arial MT"/>
                <a:cs typeface="Arial MT"/>
              </a:rPr>
              <a:t>item </a:t>
            </a:r>
            <a:r>
              <a:rPr sz="3825" b="1" baseline="1089" dirty="0">
                <a:solidFill>
                  <a:srgbClr val="D32CFF"/>
                </a:solidFill>
                <a:latin typeface="Arial"/>
                <a:cs typeface="Arial"/>
              </a:rPr>
              <a:t>in </a:t>
            </a:r>
            <a:r>
              <a:rPr sz="2600" spc="130" dirty="0">
                <a:solidFill>
                  <a:srgbClr val="0070C0"/>
                </a:solidFill>
                <a:latin typeface="Arial MT"/>
                <a:cs typeface="Arial MT"/>
              </a:rPr>
              <a:t>sequence</a:t>
            </a:r>
            <a:r>
              <a:rPr sz="2600" spc="130" dirty="0">
                <a:solidFill>
                  <a:srgbClr val="FF0000"/>
                </a:solidFill>
                <a:latin typeface="Arial MT"/>
                <a:cs typeface="Arial MT"/>
              </a:rPr>
              <a:t>: </a:t>
            </a:r>
            <a:r>
              <a:rPr sz="2600" spc="135" dirty="0">
                <a:solidFill>
                  <a:srgbClr val="FF0000"/>
                </a:solidFill>
                <a:latin typeface="Arial MT"/>
                <a:cs typeface="Arial MT"/>
              </a:rPr>
              <a:t> </a:t>
            </a:r>
            <a:r>
              <a:rPr sz="2600" spc="120" dirty="0">
                <a:solidFill>
                  <a:srgbClr val="FFFFFF"/>
                </a:solidFill>
                <a:latin typeface="Arial MT"/>
                <a:cs typeface="Arial MT"/>
              </a:rPr>
              <a:t>#indented</a:t>
            </a:r>
            <a:r>
              <a:rPr sz="2600" spc="-95" dirty="0">
                <a:solidFill>
                  <a:srgbClr val="FFFFFF"/>
                </a:solidFill>
                <a:latin typeface="Arial MT"/>
                <a:cs typeface="Arial MT"/>
              </a:rPr>
              <a:t> </a:t>
            </a:r>
            <a:r>
              <a:rPr sz="2600" spc="160" dirty="0">
                <a:solidFill>
                  <a:srgbClr val="FFFFFF"/>
                </a:solidFill>
                <a:latin typeface="Arial MT"/>
                <a:cs typeface="Arial MT"/>
              </a:rPr>
              <a:t>code</a:t>
            </a:r>
            <a:r>
              <a:rPr sz="2600" spc="-90" dirty="0">
                <a:solidFill>
                  <a:srgbClr val="FFFFFF"/>
                </a:solidFill>
                <a:latin typeface="Arial MT"/>
                <a:cs typeface="Arial MT"/>
              </a:rPr>
              <a:t> </a:t>
            </a:r>
            <a:r>
              <a:rPr sz="2600" spc="145" dirty="0">
                <a:solidFill>
                  <a:srgbClr val="FFFFFF"/>
                </a:solidFill>
                <a:latin typeface="Arial MT"/>
                <a:cs typeface="Arial MT"/>
              </a:rPr>
              <a:t>block</a:t>
            </a:r>
            <a:endParaRPr sz="2600">
              <a:latin typeface="Arial MT"/>
              <a:cs typeface="Arial MT"/>
            </a:endParaRPr>
          </a:p>
          <a:p>
            <a:pPr>
              <a:spcBef>
                <a:spcPts val="10"/>
              </a:spcBef>
            </a:pPr>
            <a:endParaRPr sz="2550">
              <a:latin typeface="Arial MT"/>
              <a:cs typeface="Arial MT"/>
            </a:endParaRPr>
          </a:p>
          <a:p>
            <a:pPr marL="355600" indent="-342900">
              <a:lnSpc>
                <a:spcPts val="3105"/>
              </a:lnSpc>
              <a:buChar char="•"/>
              <a:tabLst>
                <a:tab pos="354965" algn="l"/>
                <a:tab pos="355600" algn="l"/>
              </a:tabLst>
            </a:pPr>
            <a:r>
              <a:rPr sz="2600" spc="75" dirty="0">
                <a:solidFill>
                  <a:srgbClr val="FFFFFF"/>
                </a:solidFill>
                <a:latin typeface="Arial MT"/>
                <a:cs typeface="Arial MT"/>
              </a:rPr>
              <a:t>The</a:t>
            </a:r>
            <a:r>
              <a:rPr sz="2600" spc="-80" dirty="0">
                <a:solidFill>
                  <a:srgbClr val="FFFFFF"/>
                </a:solidFill>
                <a:latin typeface="Arial MT"/>
                <a:cs typeface="Arial MT"/>
              </a:rPr>
              <a:t> </a:t>
            </a:r>
            <a:r>
              <a:rPr sz="2600" spc="165" dirty="0">
                <a:solidFill>
                  <a:srgbClr val="FF0000"/>
                </a:solidFill>
                <a:latin typeface="Arial MT"/>
                <a:cs typeface="Arial MT"/>
              </a:rPr>
              <a:t>for</a:t>
            </a:r>
            <a:r>
              <a:rPr sz="2600" spc="-80" dirty="0">
                <a:solidFill>
                  <a:srgbClr val="FF0000"/>
                </a:solidFill>
                <a:latin typeface="Arial MT"/>
                <a:cs typeface="Arial MT"/>
              </a:rPr>
              <a:t> </a:t>
            </a:r>
            <a:r>
              <a:rPr sz="2600" spc="135" dirty="0">
                <a:solidFill>
                  <a:srgbClr val="FFFFFF"/>
                </a:solidFill>
                <a:latin typeface="Arial MT"/>
                <a:cs typeface="Arial MT"/>
              </a:rPr>
              <a:t>loop</a:t>
            </a:r>
            <a:r>
              <a:rPr sz="2600" spc="-80" dirty="0">
                <a:solidFill>
                  <a:srgbClr val="FFFFFF"/>
                </a:solidFill>
                <a:latin typeface="Arial MT"/>
                <a:cs typeface="Arial MT"/>
              </a:rPr>
              <a:t> </a:t>
            </a:r>
            <a:r>
              <a:rPr sz="2600" spc="125" dirty="0">
                <a:solidFill>
                  <a:srgbClr val="FFFFFF"/>
                </a:solidFill>
                <a:latin typeface="Arial MT"/>
                <a:cs typeface="Arial MT"/>
              </a:rPr>
              <a:t>execution</a:t>
            </a:r>
            <a:r>
              <a:rPr sz="2600" spc="-80" dirty="0">
                <a:solidFill>
                  <a:srgbClr val="FFFFFF"/>
                </a:solidFill>
                <a:latin typeface="Arial MT"/>
                <a:cs typeface="Arial MT"/>
              </a:rPr>
              <a:t> </a:t>
            </a:r>
            <a:r>
              <a:rPr sz="2600" spc="114" dirty="0">
                <a:solidFill>
                  <a:srgbClr val="FFFFFF"/>
                </a:solidFill>
                <a:latin typeface="Arial MT"/>
                <a:cs typeface="Arial MT"/>
              </a:rPr>
              <a:t>is</a:t>
            </a:r>
            <a:r>
              <a:rPr sz="2600" spc="-75" dirty="0">
                <a:solidFill>
                  <a:srgbClr val="FFFFFF"/>
                </a:solidFill>
                <a:latin typeface="Arial MT"/>
                <a:cs typeface="Arial MT"/>
              </a:rPr>
              <a:t> </a:t>
            </a:r>
            <a:r>
              <a:rPr sz="2600" spc="105" dirty="0">
                <a:solidFill>
                  <a:srgbClr val="FFFFFF"/>
                </a:solidFill>
                <a:latin typeface="Arial MT"/>
                <a:cs typeface="Arial MT"/>
              </a:rPr>
              <a:t>as</a:t>
            </a:r>
            <a:r>
              <a:rPr sz="2600" spc="-75" dirty="0">
                <a:solidFill>
                  <a:srgbClr val="FFFFFF"/>
                </a:solidFill>
                <a:latin typeface="Arial MT"/>
                <a:cs typeface="Arial MT"/>
              </a:rPr>
              <a:t> </a:t>
            </a:r>
            <a:r>
              <a:rPr sz="2600" spc="125" dirty="0">
                <a:solidFill>
                  <a:srgbClr val="FFFFFF"/>
                </a:solidFill>
                <a:latin typeface="Arial MT"/>
                <a:cs typeface="Arial MT"/>
              </a:rPr>
              <a:t>follows:</a:t>
            </a:r>
            <a:endParaRPr sz="2600">
              <a:latin typeface="Arial MT"/>
              <a:cs typeface="Arial MT"/>
            </a:endParaRPr>
          </a:p>
          <a:p>
            <a:pPr marL="755650" marR="235585" lvl="1" indent="-285750">
              <a:lnSpc>
                <a:spcPts val="2110"/>
              </a:lnSpc>
              <a:spcBef>
                <a:spcPts val="500"/>
              </a:spcBef>
              <a:buChar char="–"/>
              <a:tabLst>
                <a:tab pos="755015" algn="l"/>
                <a:tab pos="755650" algn="l"/>
              </a:tabLst>
            </a:pPr>
            <a:r>
              <a:rPr sz="2200" spc="60" dirty="0">
                <a:solidFill>
                  <a:srgbClr val="FFFFFF"/>
                </a:solidFill>
                <a:latin typeface="Arial MT"/>
                <a:cs typeface="Arial MT"/>
              </a:rPr>
              <a:t>The</a:t>
            </a:r>
            <a:r>
              <a:rPr sz="2200" spc="-60" dirty="0">
                <a:solidFill>
                  <a:srgbClr val="FFFFFF"/>
                </a:solidFill>
                <a:latin typeface="Arial MT"/>
                <a:cs typeface="Arial MT"/>
              </a:rPr>
              <a:t> </a:t>
            </a:r>
            <a:r>
              <a:rPr sz="2200" spc="135" dirty="0">
                <a:solidFill>
                  <a:srgbClr val="FFFFFF"/>
                </a:solidFill>
                <a:latin typeface="Arial MT"/>
                <a:cs typeface="Arial MT"/>
              </a:rPr>
              <a:t>first</a:t>
            </a:r>
            <a:r>
              <a:rPr sz="2200" spc="-65" dirty="0">
                <a:solidFill>
                  <a:srgbClr val="FFFFFF"/>
                </a:solidFill>
                <a:latin typeface="Arial MT"/>
                <a:cs typeface="Arial MT"/>
              </a:rPr>
              <a:t> </a:t>
            </a:r>
            <a:r>
              <a:rPr sz="2200" spc="105" dirty="0">
                <a:solidFill>
                  <a:srgbClr val="FFFFFF"/>
                </a:solidFill>
                <a:latin typeface="Arial MT"/>
                <a:cs typeface="Arial MT"/>
              </a:rPr>
              <a:t>element</a:t>
            </a:r>
            <a:r>
              <a:rPr sz="2200" spc="-60" dirty="0">
                <a:solidFill>
                  <a:srgbClr val="FFFFFF"/>
                </a:solidFill>
                <a:latin typeface="Arial MT"/>
                <a:cs typeface="Arial MT"/>
              </a:rPr>
              <a:t> </a:t>
            </a:r>
            <a:r>
              <a:rPr sz="2200" spc="105" dirty="0">
                <a:solidFill>
                  <a:srgbClr val="FFFFFF"/>
                </a:solidFill>
                <a:latin typeface="Arial MT"/>
                <a:cs typeface="Arial MT"/>
              </a:rPr>
              <a:t>in</a:t>
            </a:r>
            <a:r>
              <a:rPr sz="2200" spc="-65"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10" dirty="0">
                <a:solidFill>
                  <a:srgbClr val="0070C0"/>
                </a:solidFill>
                <a:latin typeface="Arial MT"/>
                <a:cs typeface="Arial MT"/>
              </a:rPr>
              <a:t>sequence</a:t>
            </a:r>
            <a:r>
              <a:rPr sz="2200" spc="-60" dirty="0">
                <a:solidFill>
                  <a:srgbClr val="0070C0"/>
                </a:solidFill>
                <a:latin typeface="Arial MT"/>
                <a:cs typeface="Arial MT"/>
              </a:rPr>
              <a:t> </a:t>
            </a:r>
            <a:r>
              <a:rPr sz="2200" spc="95" dirty="0">
                <a:solidFill>
                  <a:srgbClr val="FFFFFF"/>
                </a:solidFill>
                <a:latin typeface="Arial MT"/>
                <a:cs typeface="Arial MT"/>
              </a:rPr>
              <a:t>is</a:t>
            </a:r>
            <a:r>
              <a:rPr sz="2200" spc="-65" dirty="0">
                <a:solidFill>
                  <a:srgbClr val="FFFFFF"/>
                </a:solidFill>
                <a:latin typeface="Arial MT"/>
                <a:cs typeface="Arial MT"/>
              </a:rPr>
              <a:t> </a:t>
            </a:r>
            <a:r>
              <a:rPr sz="2200" spc="105" dirty="0">
                <a:solidFill>
                  <a:srgbClr val="FFFFFF"/>
                </a:solidFill>
                <a:latin typeface="Arial MT"/>
                <a:cs typeface="Arial MT"/>
              </a:rPr>
              <a:t>assigned</a:t>
            </a:r>
            <a:r>
              <a:rPr sz="2200" spc="-65" dirty="0">
                <a:solidFill>
                  <a:srgbClr val="FFFFFF"/>
                </a:solidFill>
                <a:latin typeface="Arial MT"/>
                <a:cs typeface="Arial MT"/>
              </a:rPr>
              <a:t> </a:t>
            </a:r>
            <a:r>
              <a:rPr sz="2200" spc="130" dirty="0">
                <a:solidFill>
                  <a:srgbClr val="FFFFFF"/>
                </a:solidFill>
                <a:latin typeface="Arial MT"/>
                <a:cs typeface="Arial MT"/>
              </a:rPr>
              <a:t>to</a:t>
            </a:r>
            <a:r>
              <a:rPr sz="2200" spc="-65" dirty="0">
                <a:solidFill>
                  <a:srgbClr val="FFFFFF"/>
                </a:solidFill>
                <a:latin typeface="Arial MT"/>
                <a:cs typeface="Arial MT"/>
              </a:rPr>
              <a:t> </a:t>
            </a:r>
            <a:r>
              <a:rPr sz="2200" spc="114" dirty="0">
                <a:solidFill>
                  <a:srgbClr val="FFFFFF"/>
                </a:solidFill>
                <a:latin typeface="Arial MT"/>
                <a:cs typeface="Arial MT"/>
              </a:rPr>
              <a:t>the </a:t>
            </a:r>
            <a:r>
              <a:rPr sz="2200" spc="-595" dirty="0">
                <a:solidFill>
                  <a:srgbClr val="FFFFFF"/>
                </a:solidFill>
                <a:latin typeface="Arial MT"/>
                <a:cs typeface="Arial MT"/>
              </a:rPr>
              <a:t> </a:t>
            </a:r>
            <a:r>
              <a:rPr sz="2200" spc="130" dirty="0">
                <a:solidFill>
                  <a:srgbClr val="FFFFFF"/>
                </a:solidFill>
                <a:latin typeface="Arial MT"/>
                <a:cs typeface="Arial MT"/>
              </a:rPr>
              <a:t>temporary</a:t>
            </a:r>
            <a:r>
              <a:rPr sz="2200" spc="-75" dirty="0">
                <a:solidFill>
                  <a:srgbClr val="FFFFFF"/>
                </a:solidFill>
                <a:latin typeface="Arial MT"/>
                <a:cs typeface="Arial MT"/>
              </a:rPr>
              <a:t> </a:t>
            </a:r>
            <a:r>
              <a:rPr sz="2200" spc="105" dirty="0">
                <a:solidFill>
                  <a:srgbClr val="FFFFFF"/>
                </a:solidFill>
                <a:latin typeface="Arial MT"/>
                <a:cs typeface="Arial MT"/>
              </a:rPr>
              <a:t>variable</a:t>
            </a:r>
            <a:r>
              <a:rPr sz="2200" spc="-60" dirty="0">
                <a:solidFill>
                  <a:srgbClr val="FFFFFF"/>
                </a:solidFill>
                <a:latin typeface="Arial MT"/>
                <a:cs typeface="Arial MT"/>
              </a:rPr>
              <a:t> </a:t>
            </a:r>
            <a:r>
              <a:rPr sz="2200" spc="114" dirty="0">
                <a:solidFill>
                  <a:srgbClr val="FFC000"/>
                </a:solidFill>
                <a:latin typeface="Arial MT"/>
                <a:cs typeface="Arial MT"/>
              </a:rPr>
              <a:t>item</a:t>
            </a:r>
            <a:endParaRPr sz="2200">
              <a:latin typeface="Arial MT"/>
              <a:cs typeface="Arial MT"/>
            </a:endParaRPr>
          </a:p>
          <a:p>
            <a:pPr marL="755650" lvl="1" indent="-285750">
              <a:lnSpc>
                <a:spcPts val="2630"/>
              </a:lnSpc>
              <a:spcBef>
                <a:spcPts val="65"/>
              </a:spcBef>
              <a:buChar char="–"/>
              <a:tabLst>
                <a:tab pos="755015" algn="l"/>
                <a:tab pos="755650" algn="l"/>
              </a:tabLst>
            </a:pPr>
            <a:r>
              <a:rPr sz="2200" spc="60" dirty="0">
                <a:solidFill>
                  <a:srgbClr val="FFFFFF"/>
                </a:solidFill>
                <a:latin typeface="Arial MT"/>
                <a:cs typeface="Arial MT"/>
              </a:rPr>
              <a:t>The</a:t>
            </a:r>
            <a:r>
              <a:rPr sz="2200" spc="-60" dirty="0">
                <a:solidFill>
                  <a:srgbClr val="FFFFFF"/>
                </a:solidFill>
                <a:latin typeface="Arial MT"/>
                <a:cs typeface="Arial MT"/>
              </a:rPr>
              <a:t> </a:t>
            </a:r>
            <a:r>
              <a:rPr sz="2200" spc="114" dirty="0">
                <a:solidFill>
                  <a:srgbClr val="FFFFFF"/>
                </a:solidFill>
                <a:latin typeface="Arial MT"/>
                <a:cs typeface="Arial MT"/>
              </a:rPr>
              <a:t>indented</a:t>
            </a:r>
            <a:r>
              <a:rPr sz="2200" spc="-65" dirty="0">
                <a:solidFill>
                  <a:srgbClr val="FFFFFF"/>
                </a:solidFill>
                <a:latin typeface="Arial MT"/>
                <a:cs typeface="Arial MT"/>
              </a:rPr>
              <a:t> </a:t>
            </a:r>
            <a:r>
              <a:rPr sz="2200" spc="135" dirty="0">
                <a:solidFill>
                  <a:srgbClr val="FFFFFF"/>
                </a:solidFill>
                <a:latin typeface="Arial MT"/>
                <a:cs typeface="Arial MT"/>
              </a:rPr>
              <a:t>code</a:t>
            </a:r>
            <a:r>
              <a:rPr sz="2200" spc="-55" dirty="0">
                <a:solidFill>
                  <a:srgbClr val="FFFFFF"/>
                </a:solidFill>
                <a:latin typeface="Arial MT"/>
                <a:cs typeface="Arial MT"/>
              </a:rPr>
              <a:t> </a:t>
            </a:r>
            <a:r>
              <a:rPr sz="2200" spc="120" dirty="0">
                <a:solidFill>
                  <a:srgbClr val="FFFFFF"/>
                </a:solidFill>
                <a:latin typeface="Arial MT"/>
                <a:cs typeface="Arial MT"/>
              </a:rPr>
              <a:t>block</a:t>
            </a:r>
            <a:r>
              <a:rPr sz="2200" spc="-60" dirty="0">
                <a:solidFill>
                  <a:srgbClr val="FFFFFF"/>
                </a:solidFill>
                <a:latin typeface="Arial MT"/>
                <a:cs typeface="Arial MT"/>
              </a:rPr>
              <a:t> </a:t>
            </a:r>
            <a:r>
              <a:rPr sz="2200" spc="95" dirty="0">
                <a:solidFill>
                  <a:srgbClr val="FFFFFF"/>
                </a:solidFill>
                <a:latin typeface="Arial MT"/>
                <a:cs typeface="Arial MT"/>
              </a:rPr>
              <a:t>is</a:t>
            </a:r>
            <a:r>
              <a:rPr sz="2200" spc="-70" dirty="0">
                <a:solidFill>
                  <a:srgbClr val="FFFFFF"/>
                </a:solidFill>
                <a:latin typeface="Arial MT"/>
                <a:cs typeface="Arial MT"/>
              </a:rPr>
              <a:t> </a:t>
            </a:r>
            <a:r>
              <a:rPr sz="2200" spc="105" dirty="0">
                <a:solidFill>
                  <a:srgbClr val="FFFFFF"/>
                </a:solidFill>
                <a:latin typeface="Arial MT"/>
                <a:cs typeface="Arial MT"/>
              </a:rPr>
              <a:t>executed</a:t>
            </a:r>
            <a:endParaRPr sz="2200">
              <a:latin typeface="Arial MT"/>
              <a:cs typeface="Arial MT"/>
            </a:endParaRPr>
          </a:p>
          <a:p>
            <a:pPr marL="755650" marR="5080" lvl="1" indent="-285750">
              <a:lnSpc>
                <a:spcPct val="79100"/>
              </a:lnSpc>
              <a:spcBef>
                <a:spcPts val="540"/>
              </a:spcBef>
              <a:buChar char="–"/>
              <a:tabLst>
                <a:tab pos="755015" algn="l"/>
                <a:tab pos="755650" algn="l"/>
              </a:tabLst>
            </a:pPr>
            <a:r>
              <a:rPr sz="2200" spc="60" dirty="0">
                <a:solidFill>
                  <a:srgbClr val="FFFFFF"/>
                </a:solidFill>
                <a:latin typeface="Arial MT"/>
                <a:cs typeface="Arial MT"/>
              </a:rPr>
              <a:t>The</a:t>
            </a:r>
            <a:r>
              <a:rPr sz="2200" spc="-60" dirty="0">
                <a:solidFill>
                  <a:srgbClr val="FFFFFF"/>
                </a:solidFill>
                <a:latin typeface="Arial MT"/>
                <a:cs typeface="Arial MT"/>
              </a:rPr>
              <a:t> </a:t>
            </a:r>
            <a:r>
              <a:rPr sz="2200" spc="110" dirty="0">
                <a:solidFill>
                  <a:srgbClr val="FFFFFF"/>
                </a:solidFill>
                <a:latin typeface="Arial MT"/>
                <a:cs typeface="Arial MT"/>
              </a:rPr>
              <a:t>loop</a:t>
            </a:r>
            <a:r>
              <a:rPr sz="2200" spc="-60" dirty="0">
                <a:solidFill>
                  <a:srgbClr val="FFFFFF"/>
                </a:solidFill>
                <a:latin typeface="Arial MT"/>
                <a:cs typeface="Arial MT"/>
              </a:rPr>
              <a:t> </a:t>
            </a:r>
            <a:r>
              <a:rPr sz="2200" spc="105" dirty="0">
                <a:solidFill>
                  <a:srgbClr val="FFFFFF"/>
                </a:solidFill>
                <a:latin typeface="Arial MT"/>
                <a:cs typeface="Arial MT"/>
              </a:rPr>
              <a:t>repeats</a:t>
            </a:r>
            <a:r>
              <a:rPr sz="2200" spc="-70" dirty="0">
                <a:solidFill>
                  <a:srgbClr val="FFFFFF"/>
                </a:solidFill>
                <a:latin typeface="Arial MT"/>
                <a:cs typeface="Arial MT"/>
              </a:rPr>
              <a:t> </a:t>
            </a:r>
            <a:r>
              <a:rPr sz="2200" spc="105" dirty="0">
                <a:solidFill>
                  <a:srgbClr val="FFFFFF"/>
                </a:solidFill>
                <a:latin typeface="Arial MT"/>
                <a:cs typeface="Arial MT"/>
              </a:rPr>
              <a:t>by</a:t>
            </a:r>
            <a:r>
              <a:rPr sz="2200" spc="-65" dirty="0">
                <a:solidFill>
                  <a:srgbClr val="FFFFFF"/>
                </a:solidFill>
                <a:latin typeface="Arial MT"/>
                <a:cs typeface="Arial MT"/>
              </a:rPr>
              <a:t> </a:t>
            </a:r>
            <a:r>
              <a:rPr sz="2200" spc="105" dirty="0">
                <a:solidFill>
                  <a:srgbClr val="FFFFFF"/>
                </a:solidFill>
                <a:latin typeface="Arial MT"/>
                <a:cs typeface="Arial MT"/>
              </a:rPr>
              <a:t>assigning</a:t>
            </a:r>
            <a:r>
              <a:rPr sz="2200" spc="-6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90" dirty="0">
                <a:solidFill>
                  <a:srgbClr val="FFFFFF"/>
                </a:solidFill>
                <a:latin typeface="Arial MT"/>
                <a:cs typeface="Arial MT"/>
              </a:rPr>
              <a:t>next</a:t>
            </a:r>
            <a:r>
              <a:rPr sz="2200" spc="-60" dirty="0">
                <a:solidFill>
                  <a:srgbClr val="FFFFFF"/>
                </a:solidFill>
                <a:latin typeface="Arial MT"/>
                <a:cs typeface="Arial MT"/>
              </a:rPr>
              <a:t> </a:t>
            </a:r>
            <a:r>
              <a:rPr sz="2200" spc="105" dirty="0">
                <a:solidFill>
                  <a:srgbClr val="FFFFFF"/>
                </a:solidFill>
                <a:latin typeface="Arial MT"/>
                <a:cs typeface="Arial MT"/>
              </a:rPr>
              <a:t>element</a:t>
            </a:r>
            <a:r>
              <a:rPr sz="2200" spc="-65" dirty="0">
                <a:solidFill>
                  <a:srgbClr val="FFFFFF"/>
                </a:solidFill>
                <a:latin typeface="Arial MT"/>
                <a:cs typeface="Arial MT"/>
              </a:rPr>
              <a:t> </a:t>
            </a:r>
            <a:r>
              <a:rPr sz="2200" spc="105" dirty="0">
                <a:solidFill>
                  <a:srgbClr val="FFFFFF"/>
                </a:solidFill>
                <a:latin typeface="Arial MT"/>
                <a:cs typeface="Arial MT"/>
              </a:rPr>
              <a:t>in</a:t>
            </a:r>
            <a:r>
              <a:rPr sz="2200" spc="-60" dirty="0">
                <a:solidFill>
                  <a:srgbClr val="FFFFFF"/>
                </a:solidFill>
                <a:latin typeface="Arial MT"/>
                <a:cs typeface="Arial MT"/>
              </a:rPr>
              <a:t> </a:t>
            </a:r>
            <a:r>
              <a:rPr sz="2200" spc="114" dirty="0">
                <a:solidFill>
                  <a:srgbClr val="FFFFFF"/>
                </a:solidFill>
                <a:latin typeface="Arial MT"/>
                <a:cs typeface="Arial MT"/>
              </a:rPr>
              <a:t>the </a:t>
            </a:r>
            <a:r>
              <a:rPr sz="2200" spc="-595" dirty="0">
                <a:solidFill>
                  <a:srgbClr val="FFFFFF"/>
                </a:solidFill>
                <a:latin typeface="Arial MT"/>
                <a:cs typeface="Arial MT"/>
              </a:rPr>
              <a:t> </a:t>
            </a:r>
            <a:r>
              <a:rPr sz="2200" spc="110" dirty="0">
                <a:solidFill>
                  <a:srgbClr val="0070C0"/>
                </a:solidFill>
                <a:latin typeface="Arial MT"/>
                <a:cs typeface="Arial MT"/>
              </a:rPr>
              <a:t>sequence</a:t>
            </a:r>
            <a:r>
              <a:rPr sz="2200" spc="-65" dirty="0">
                <a:solidFill>
                  <a:srgbClr val="0070C0"/>
                </a:solidFill>
                <a:latin typeface="Arial MT"/>
                <a:cs typeface="Arial MT"/>
              </a:rPr>
              <a:t> </a:t>
            </a:r>
            <a:r>
              <a:rPr sz="2200" spc="130" dirty="0">
                <a:solidFill>
                  <a:srgbClr val="FFFFFF"/>
                </a:solidFill>
                <a:latin typeface="Arial MT"/>
                <a:cs typeface="Arial MT"/>
              </a:rPr>
              <a:t>to</a:t>
            </a:r>
            <a:r>
              <a:rPr sz="2200" spc="-70" dirty="0">
                <a:solidFill>
                  <a:srgbClr val="FFFFFF"/>
                </a:solidFill>
                <a:latin typeface="Arial MT"/>
                <a:cs typeface="Arial MT"/>
              </a:rPr>
              <a:t> </a:t>
            </a:r>
            <a:r>
              <a:rPr sz="2200" spc="114" dirty="0">
                <a:solidFill>
                  <a:srgbClr val="FFC000"/>
                </a:solidFill>
                <a:latin typeface="Arial MT"/>
                <a:cs typeface="Arial MT"/>
              </a:rPr>
              <a:t>item</a:t>
            </a:r>
            <a:endParaRPr sz="2200">
              <a:latin typeface="Arial MT"/>
              <a:cs typeface="Arial MT"/>
            </a:endParaRPr>
          </a:p>
          <a:p>
            <a:pPr lvl="1">
              <a:spcBef>
                <a:spcPts val="20"/>
              </a:spcBef>
              <a:buClr>
                <a:srgbClr val="FFFFFF"/>
              </a:buClr>
              <a:buFont typeface="Arial MT"/>
              <a:buChar char="–"/>
            </a:pPr>
            <a:endParaRPr sz="2850">
              <a:latin typeface="Arial MT"/>
              <a:cs typeface="Arial MT"/>
            </a:endParaRPr>
          </a:p>
          <a:p>
            <a:pPr marL="355600" marR="962025" indent="-342900">
              <a:lnSpc>
                <a:spcPct val="80000"/>
              </a:lnSpc>
              <a:buChar char="•"/>
              <a:tabLst>
                <a:tab pos="354965" algn="l"/>
                <a:tab pos="355600" algn="l"/>
              </a:tabLst>
            </a:pPr>
            <a:r>
              <a:rPr sz="2600" spc="75" dirty="0">
                <a:solidFill>
                  <a:srgbClr val="FFFFFF"/>
                </a:solidFill>
                <a:latin typeface="Arial MT"/>
                <a:cs typeface="Arial MT"/>
              </a:rPr>
              <a:t>The</a:t>
            </a:r>
            <a:r>
              <a:rPr sz="2600" spc="-75" dirty="0">
                <a:solidFill>
                  <a:srgbClr val="FFFFFF"/>
                </a:solidFill>
                <a:latin typeface="Arial MT"/>
                <a:cs typeface="Arial MT"/>
              </a:rPr>
              <a:t> </a:t>
            </a:r>
            <a:r>
              <a:rPr sz="2600" spc="165" dirty="0">
                <a:solidFill>
                  <a:srgbClr val="FF0000"/>
                </a:solidFill>
                <a:latin typeface="Arial MT"/>
                <a:cs typeface="Arial MT"/>
              </a:rPr>
              <a:t>for</a:t>
            </a:r>
            <a:r>
              <a:rPr sz="2600" spc="-80" dirty="0">
                <a:solidFill>
                  <a:srgbClr val="FF0000"/>
                </a:solidFill>
                <a:latin typeface="Arial MT"/>
                <a:cs typeface="Arial MT"/>
              </a:rPr>
              <a:t> </a:t>
            </a:r>
            <a:r>
              <a:rPr sz="2600" spc="135" dirty="0">
                <a:solidFill>
                  <a:srgbClr val="FFFFFF"/>
                </a:solidFill>
                <a:latin typeface="Arial MT"/>
                <a:cs typeface="Arial MT"/>
              </a:rPr>
              <a:t>loop</a:t>
            </a:r>
            <a:r>
              <a:rPr sz="2600" spc="-80" dirty="0">
                <a:solidFill>
                  <a:srgbClr val="FFFFFF"/>
                </a:solidFill>
                <a:latin typeface="Arial MT"/>
                <a:cs typeface="Arial MT"/>
              </a:rPr>
              <a:t> </a:t>
            </a:r>
            <a:r>
              <a:rPr sz="2600" spc="105" dirty="0">
                <a:solidFill>
                  <a:srgbClr val="FFFFFF"/>
                </a:solidFill>
                <a:latin typeface="Arial MT"/>
                <a:cs typeface="Arial MT"/>
              </a:rPr>
              <a:t>keeps</a:t>
            </a:r>
            <a:r>
              <a:rPr sz="2600" spc="-70" dirty="0">
                <a:solidFill>
                  <a:srgbClr val="FFFFFF"/>
                </a:solidFill>
                <a:latin typeface="Arial MT"/>
                <a:cs typeface="Arial MT"/>
              </a:rPr>
              <a:t> </a:t>
            </a:r>
            <a:r>
              <a:rPr sz="2600" spc="135" dirty="0">
                <a:solidFill>
                  <a:srgbClr val="FFFFFF"/>
                </a:solidFill>
                <a:latin typeface="Arial MT"/>
                <a:cs typeface="Arial MT"/>
              </a:rPr>
              <a:t>repeating</a:t>
            </a:r>
            <a:r>
              <a:rPr sz="2600" spc="-80" dirty="0">
                <a:solidFill>
                  <a:srgbClr val="FFFFFF"/>
                </a:solidFill>
                <a:latin typeface="Arial MT"/>
                <a:cs typeface="Arial MT"/>
              </a:rPr>
              <a:t> </a:t>
            </a:r>
            <a:r>
              <a:rPr sz="2600" spc="135" dirty="0">
                <a:solidFill>
                  <a:srgbClr val="FFFFFF"/>
                </a:solidFill>
                <a:latin typeface="Arial MT"/>
                <a:cs typeface="Arial MT"/>
              </a:rPr>
              <a:t>until</a:t>
            </a:r>
            <a:r>
              <a:rPr sz="2600" spc="-85" dirty="0">
                <a:solidFill>
                  <a:srgbClr val="FFFFFF"/>
                </a:solidFill>
                <a:latin typeface="Arial MT"/>
                <a:cs typeface="Arial MT"/>
              </a:rPr>
              <a:t> </a:t>
            </a:r>
            <a:r>
              <a:rPr sz="2600" spc="140" dirty="0">
                <a:solidFill>
                  <a:srgbClr val="FFFFFF"/>
                </a:solidFill>
                <a:latin typeface="Arial MT"/>
                <a:cs typeface="Arial MT"/>
              </a:rPr>
              <a:t>the</a:t>
            </a:r>
            <a:r>
              <a:rPr sz="2600" spc="-70" dirty="0">
                <a:solidFill>
                  <a:srgbClr val="FFFFFF"/>
                </a:solidFill>
                <a:latin typeface="Arial MT"/>
                <a:cs typeface="Arial MT"/>
              </a:rPr>
              <a:t> </a:t>
            </a:r>
            <a:r>
              <a:rPr sz="2600" spc="130" dirty="0">
                <a:solidFill>
                  <a:srgbClr val="FFFFFF"/>
                </a:solidFill>
                <a:latin typeface="Arial MT"/>
                <a:cs typeface="Arial MT"/>
              </a:rPr>
              <a:t>last </a:t>
            </a:r>
            <a:r>
              <a:rPr sz="2600" spc="-710" dirty="0">
                <a:solidFill>
                  <a:srgbClr val="FFFFFF"/>
                </a:solidFill>
                <a:latin typeface="Arial MT"/>
                <a:cs typeface="Arial MT"/>
              </a:rPr>
              <a:t> </a:t>
            </a:r>
            <a:r>
              <a:rPr sz="2600" spc="125" dirty="0">
                <a:solidFill>
                  <a:srgbClr val="FFFFFF"/>
                </a:solidFill>
                <a:latin typeface="Arial MT"/>
                <a:cs typeface="Arial MT"/>
              </a:rPr>
              <a:t>element</a:t>
            </a:r>
            <a:r>
              <a:rPr sz="2600" spc="-75" dirty="0">
                <a:solidFill>
                  <a:srgbClr val="FFFFFF"/>
                </a:solidFill>
                <a:latin typeface="Arial MT"/>
                <a:cs typeface="Arial MT"/>
              </a:rPr>
              <a:t> </a:t>
            </a:r>
            <a:r>
              <a:rPr sz="2600" spc="130" dirty="0">
                <a:solidFill>
                  <a:srgbClr val="FFFFFF"/>
                </a:solidFill>
                <a:latin typeface="Arial MT"/>
                <a:cs typeface="Arial MT"/>
              </a:rPr>
              <a:t>of</a:t>
            </a:r>
            <a:r>
              <a:rPr sz="2600" spc="204" dirty="0">
                <a:solidFill>
                  <a:srgbClr val="FFFFFF"/>
                </a:solidFill>
                <a:latin typeface="Arial MT"/>
                <a:cs typeface="Arial MT"/>
              </a:rPr>
              <a:t> </a:t>
            </a:r>
            <a:r>
              <a:rPr sz="2600" spc="140" dirty="0">
                <a:solidFill>
                  <a:srgbClr val="FFFFFF"/>
                </a:solidFill>
                <a:latin typeface="Arial MT"/>
                <a:cs typeface="Arial MT"/>
              </a:rPr>
              <a:t>the</a:t>
            </a:r>
            <a:r>
              <a:rPr sz="2600" spc="-70" dirty="0">
                <a:solidFill>
                  <a:srgbClr val="FFFFFF"/>
                </a:solidFill>
                <a:latin typeface="Arial MT"/>
                <a:cs typeface="Arial MT"/>
              </a:rPr>
              <a:t> </a:t>
            </a:r>
            <a:r>
              <a:rPr sz="2600" spc="135" dirty="0">
                <a:solidFill>
                  <a:srgbClr val="0070C0"/>
                </a:solidFill>
                <a:latin typeface="Arial MT"/>
                <a:cs typeface="Arial MT"/>
              </a:rPr>
              <a:t>sequence</a:t>
            </a:r>
            <a:r>
              <a:rPr sz="2600" spc="-75" dirty="0">
                <a:solidFill>
                  <a:srgbClr val="0070C0"/>
                </a:solidFill>
                <a:latin typeface="Arial MT"/>
                <a:cs typeface="Arial MT"/>
              </a:rPr>
              <a:t> </a:t>
            </a:r>
            <a:r>
              <a:rPr sz="2600" spc="114" dirty="0">
                <a:solidFill>
                  <a:srgbClr val="FFFFFF"/>
                </a:solidFill>
                <a:latin typeface="Arial MT"/>
                <a:cs typeface="Arial MT"/>
              </a:rPr>
              <a:t>is</a:t>
            </a:r>
            <a:r>
              <a:rPr sz="2600" spc="-70" dirty="0">
                <a:solidFill>
                  <a:srgbClr val="FFFFFF"/>
                </a:solidFill>
                <a:latin typeface="Arial MT"/>
                <a:cs typeface="Arial MT"/>
              </a:rPr>
              <a:t> </a:t>
            </a:r>
            <a:r>
              <a:rPr sz="2600" spc="140" dirty="0">
                <a:solidFill>
                  <a:srgbClr val="FFFFFF"/>
                </a:solidFill>
                <a:latin typeface="Arial MT"/>
                <a:cs typeface="Arial MT"/>
              </a:rPr>
              <a:t>reached</a:t>
            </a:r>
            <a:endParaRPr sz="2600">
              <a:latin typeface="Arial MT"/>
              <a:cs typeface="Arial M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62534" y="486156"/>
            <a:ext cx="5666740"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55" dirty="0"/>
              <a:t> </a:t>
            </a:r>
            <a:r>
              <a:rPr spc="225" dirty="0"/>
              <a:t>over</a:t>
            </a:r>
            <a:r>
              <a:rPr spc="-155" dirty="0"/>
              <a:t> </a:t>
            </a:r>
            <a:r>
              <a:rPr spc="240" dirty="0"/>
              <a:t>Strings</a:t>
            </a:r>
          </a:p>
        </p:txBody>
      </p:sp>
      <p:sp>
        <p:nvSpPr>
          <p:cNvPr id="3" name="object 3"/>
          <p:cNvSpPr txBox="1"/>
          <p:nvPr/>
        </p:nvSpPr>
        <p:spPr>
          <a:xfrm>
            <a:off x="2021841" y="1556511"/>
            <a:ext cx="4645025" cy="1567096"/>
          </a:xfrm>
          <a:prstGeom prst="rect">
            <a:avLst/>
          </a:prstGeom>
        </p:spPr>
        <p:txBody>
          <a:bodyPr vert="horz" wrap="square" lIns="0" tIns="12700" rIns="0" bIns="0" rtlCol="0">
            <a:spAutoFit/>
          </a:bodyPr>
          <a:lstStyle/>
          <a:p>
            <a:pPr marL="508000" marR="1977389" indent="-457200">
              <a:spcBef>
                <a:spcPts val="100"/>
              </a:spcBef>
            </a:pPr>
            <a:r>
              <a:rPr sz="2500" spc="160" dirty="0">
                <a:solidFill>
                  <a:srgbClr val="FF0000"/>
                </a:solidFill>
                <a:latin typeface="Arial MT"/>
                <a:cs typeface="Arial MT"/>
              </a:rPr>
              <a:t>for</a:t>
            </a:r>
            <a:r>
              <a:rPr sz="2500" spc="-90" dirty="0">
                <a:solidFill>
                  <a:srgbClr val="FF0000"/>
                </a:solidFill>
                <a:latin typeface="Arial MT"/>
                <a:cs typeface="Arial MT"/>
              </a:rPr>
              <a:t> </a:t>
            </a:r>
            <a:r>
              <a:rPr sz="2500" spc="160" dirty="0">
                <a:solidFill>
                  <a:srgbClr val="FFC000"/>
                </a:solidFill>
                <a:latin typeface="Arial MT"/>
                <a:cs typeface="Arial MT"/>
              </a:rPr>
              <a:t>char</a:t>
            </a:r>
            <a:r>
              <a:rPr sz="2500" spc="-90" dirty="0">
                <a:solidFill>
                  <a:srgbClr val="FFC000"/>
                </a:solidFill>
                <a:latin typeface="Arial MT"/>
                <a:cs typeface="Arial MT"/>
              </a:rPr>
              <a:t> </a:t>
            </a:r>
            <a:r>
              <a:rPr sz="2500" spc="114" dirty="0">
                <a:solidFill>
                  <a:srgbClr val="D32CFF"/>
                </a:solidFill>
                <a:latin typeface="Arial MT"/>
                <a:cs typeface="Arial MT"/>
              </a:rPr>
              <a:t>in</a:t>
            </a:r>
            <a:r>
              <a:rPr sz="2500" spc="-90" dirty="0">
                <a:solidFill>
                  <a:srgbClr val="D32CFF"/>
                </a:solidFill>
                <a:latin typeface="Arial MT"/>
                <a:cs typeface="Arial MT"/>
              </a:rPr>
              <a:t> </a:t>
            </a:r>
            <a:r>
              <a:rPr sz="2500" spc="190" dirty="0">
                <a:solidFill>
                  <a:srgbClr val="0070C0"/>
                </a:solidFill>
                <a:latin typeface="Arial MT"/>
                <a:cs typeface="Arial MT"/>
              </a:rPr>
              <a:t>“Jon”</a:t>
            </a:r>
            <a:r>
              <a:rPr sz="2500" spc="190" dirty="0">
                <a:solidFill>
                  <a:srgbClr val="FF0000"/>
                </a:solidFill>
                <a:latin typeface="Arial MT"/>
                <a:cs typeface="Arial MT"/>
              </a:rPr>
              <a:t>: </a:t>
            </a:r>
            <a:r>
              <a:rPr sz="2500" spc="-680" dirty="0">
                <a:solidFill>
                  <a:srgbClr val="FF0000"/>
                </a:solidFill>
                <a:latin typeface="Arial MT"/>
                <a:cs typeface="Arial MT"/>
              </a:rPr>
              <a:t> </a:t>
            </a:r>
            <a:r>
              <a:rPr sz="2500" spc="145" dirty="0">
                <a:solidFill>
                  <a:srgbClr val="D32CFF"/>
                </a:solidFill>
                <a:latin typeface="Arial MT"/>
                <a:cs typeface="Arial MT"/>
              </a:rPr>
              <a:t>print(</a:t>
            </a:r>
            <a:r>
              <a:rPr sz="2500" spc="145" dirty="0">
                <a:solidFill>
                  <a:srgbClr val="FFC000"/>
                </a:solidFill>
                <a:latin typeface="Arial MT"/>
                <a:cs typeface="Arial MT"/>
              </a:rPr>
              <a:t>char</a:t>
            </a:r>
            <a:r>
              <a:rPr sz="2500" spc="145" dirty="0">
                <a:solidFill>
                  <a:srgbClr val="D32CFF"/>
                </a:solidFill>
                <a:latin typeface="Arial MT"/>
                <a:cs typeface="Arial MT"/>
              </a:rPr>
              <a:t>)</a:t>
            </a:r>
            <a:endParaRPr sz="2500">
              <a:latin typeface="Arial MT"/>
              <a:cs typeface="Arial MT"/>
            </a:endParaRPr>
          </a:p>
          <a:p>
            <a:pPr>
              <a:spcBef>
                <a:spcPts val="10"/>
              </a:spcBef>
            </a:pPr>
            <a:endParaRPr sz="2600">
              <a:latin typeface="Arial MT"/>
              <a:cs typeface="Arial MT"/>
            </a:endParaRPr>
          </a:p>
          <a:p>
            <a:pPr marL="50800"/>
            <a:r>
              <a:rPr sz="2500" spc="90" dirty="0">
                <a:solidFill>
                  <a:srgbClr val="FFFFFF"/>
                </a:solidFill>
                <a:latin typeface="Arial MT"/>
                <a:cs typeface="Arial MT"/>
              </a:rPr>
              <a:t>1</a:t>
            </a:r>
            <a:r>
              <a:rPr sz="2550" spc="135" baseline="26143" dirty="0">
                <a:solidFill>
                  <a:srgbClr val="FFFFFF"/>
                </a:solidFill>
                <a:latin typeface="Arial MT"/>
                <a:cs typeface="Arial MT"/>
              </a:rPr>
              <a:t>st</a:t>
            </a:r>
            <a:r>
              <a:rPr sz="2550" spc="195" baseline="26143" dirty="0">
                <a:solidFill>
                  <a:srgbClr val="FFFFFF"/>
                </a:solidFill>
                <a:latin typeface="Arial MT"/>
                <a:cs typeface="Arial MT"/>
              </a:rPr>
              <a:t> </a:t>
            </a:r>
            <a:r>
              <a:rPr sz="2500" spc="120" dirty="0">
                <a:solidFill>
                  <a:srgbClr val="FFFFFF"/>
                </a:solidFill>
                <a:latin typeface="Arial MT"/>
                <a:cs typeface="Arial MT"/>
              </a:rPr>
              <a:t>Iteration:</a:t>
            </a:r>
            <a:r>
              <a:rPr sz="2500" spc="-70" dirty="0">
                <a:solidFill>
                  <a:srgbClr val="FFFFFF"/>
                </a:solidFill>
                <a:latin typeface="Arial MT"/>
                <a:cs typeface="Arial MT"/>
              </a:rPr>
              <a:t> </a:t>
            </a:r>
            <a:r>
              <a:rPr sz="2500" spc="160" dirty="0">
                <a:solidFill>
                  <a:srgbClr val="FF0000"/>
                </a:solidFill>
                <a:latin typeface="Arial MT"/>
                <a:cs typeface="Arial MT"/>
              </a:rPr>
              <a:t>for</a:t>
            </a:r>
            <a:r>
              <a:rPr sz="2500" spc="-70" dirty="0">
                <a:solidFill>
                  <a:srgbClr val="FF0000"/>
                </a:solidFill>
                <a:latin typeface="Arial MT"/>
                <a:cs typeface="Arial MT"/>
              </a:rPr>
              <a:t> </a:t>
            </a:r>
            <a:r>
              <a:rPr sz="2500" spc="160" dirty="0">
                <a:solidFill>
                  <a:srgbClr val="FFC000"/>
                </a:solidFill>
                <a:latin typeface="Arial MT"/>
                <a:cs typeface="Arial MT"/>
              </a:rPr>
              <a:t>char</a:t>
            </a:r>
            <a:r>
              <a:rPr sz="2500" spc="-70" dirty="0">
                <a:solidFill>
                  <a:srgbClr val="FFC000"/>
                </a:solidFill>
                <a:latin typeface="Arial MT"/>
                <a:cs typeface="Arial MT"/>
              </a:rPr>
              <a:t> </a:t>
            </a:r>
            <a:r>
              <a:rPr sz="2500" spc="114" dirty="0">
                <a:solidFill>
                  <a:srgbClr val="D32CFF"/>
                </a:solidFill>
                <a:latin typeface="Arial MT"/>
                <a:cs typeface="Arial MT"/>
              </a:rPr>
              <a:t>in</a:t>
            </a:r>
            <a:r>
              <a:rPr sz="2500" spc="-75" dirty="0">
                <a:solidFill>
                  <a:srgbClr val="D32CFF"/>
                </a:solidFill>
                <a:latin typeface="Arial MT"/>
                <a:cs typeface="Arial MT"/>
              </a:rPr>
              <a:t> </a:t>
            </a:r>
            <a:r>
              <a:rPr sz="2500" spc="190" dirty="0">
                <a:solidFill>
                  <a:srgbClr val="0070C0"/>
                </a:solidFill>
                <a:latin typeface="Arial MT"/>
                <a:cs typeface="Arial MT"/>
              </a:rPr>
              <a:t>“Jon”</a:t>
            </a:r>
            <a:r>
              <a:rPr sz="2500" spc="190" dirty="0">
                <a:solidFill>
                  <a:srgbClr val="FFFFFF"/>
                </a:solidFill>
                <a:latin typeface="Arial MT"/>
                <a:cs typeface="Arial MT"/>
              </a:rPr>
              <a:t>:</a:t>
            </a:r>
            <a:endParaRPr sz="2500">
              <a:latin typeface="Arial MT"/>
              <a:cs typeface="Arial MT"/>
            </a:endParaRPr>
          </a:p>
        </p:txBody>
      </p:sp>
      <p:sp>
        <p:nvSpPr>
          <p:cNvPr id="4" name="object 4"/>
          <p:cNvSpPr txBox="1"/>
          <p:nvPr/>
        </p:nvSpPr>
        <p:spPr>
          <a:xfrm>
            <a:off x="4345940" y="3080511"/>
            <a:ext cx="1680845" cy="406400"/>
          </a:xfrm>
          <a:prstGeom prst="rect">
            <a:avLst/>
          </a:prstGeom>
        </p:spPr>
        <p:txBody>
          <a:bodyPr vert="horz" wrap="square" lIns="0" tIns="12700" rIns="0" bIns="0" rtlCol="0">
            <a:spAutoFit/>
          </a:bodyPr>
          <a:lstStyle/>
          <a:p>
            <a:pPr marL="12700">
              <a:spcBef>
                <a:spcPts val="100"/>
              </a:spcBef>
            </a:pPr>
            <a:r>
              <a:rPr sz="2500" spc="145" dirty="0">
                <a:solidFill>
                  <a:srgbClr val="D32CFF"/>
                </a:solidFill>
                <a:latin typeface="Arial MT"/>
                <a:cs typeface="Arial MT"/>
              </a:rPr>
              <a:t>print(</a:t>
            </a:r>
            <a:r>
              <a:rPr sz="2500" spc="145" dirty="0">
                <a:solidFill>
                  <a:srgbClr val="FFC000"/>
                </a:solidFill>
                <a:latin typeface="Arial MT"/>
                <a:cs typeface="Arial MT"/>
              </a:rPr>
              <a:t>char</a:t>
            </a:r>
            <a:r>
              <a:rPr sz="2500" spc="145" dirty="0">
                <a:solidFill>
                  <a:srgbClr val="D32CFF"/>
                </a:solidFill>
                <a:latin typeface="Arial MT"/>
                <a:cs typeface="Arial MT"/>
              </a:rPr>
              <a:t>)</a:t>
            </a:r>
            <a:endParaRPr sz="2500">
              <a:latin typeface="Arial MT"/>
              <a:cs typeface="Arial MT"/>
            </a:endParaRPr>
          </a:p>
        </p:txBody>
      </p:sp>
      <p:sp>
        <p:nvSpPr>
          <p:cNvPr id="5" name="object 5"/>
          <p:cNvSpPr txBox="1"/>
          <p:nvPr/>
        </p:nvSpPr>
        <p:spPr>
          <a:xfrm>
            <a:off x="2034540" y="3842511"/>
            <a:ext cx="4691380" cy="406400"/>
          </a:xfrm>
          <a:prstGeom prst="rect">
            <a:avLst/>
          </a:prstGeom>
        </p:spPr>
        <p:txBody>
          <a:bodyPr vert="horz" wrap="square" lIns="0" tIns="12700" rIns="0" bIns="0" rtlCol="0">
            <a:spAutoFit/>
          </a:bodyPr>
          <a:lstStyle/>
          <a:p>
            <a:pPr marL="38100">
              <a:spcBef>
                <a:spcPts val="100"/>
              </a:spcBef>
            </a:pPr>
            <a:r>
              <a:rPr sz="2500" spc="90" dirty="0">
                <a:solidFill>
                  <a:srgbClr val="FFFFFF"/>
                </a:solidFill>
                <a:latin typeface="Arial MT"/>
                <a:cs typeface="Arial MT"/>
              </a:rPr>
              <a:t>2</a:t>
            </a:r>
            <a:r>
              <a:rPr sz="2550" spc="135" baseline="26143" dirty="0">
                <a:solidFill>
                  <a:srgbClr val="FFFFFF"/>
                </a:solidFill>
                <a:latin typeface="Arial MT"/>
                <a:cs typeface="Arial MT"/>
              </a:rPr>
              <a:t>nd</a:t>
            </a:r>
            <a:r>
              <a:rPr sz="2550" spc="179" baseline="26143" dirty="0">
                <a:solidFill>
                  <a:srgbClr val="FFFFFF"/>
                </a:solidFill>
                <a:latin typeface="Arial MT"/>
                <a:cs typeface="Arial MT"/>
              </a:rPr>
              <a:t> </a:t>
            </a:r>
            <a:r>
              <a:rPr sz="2500" spc="120" dirty="0">
                <a:solidFill>
                  <a:srgbClr val="FFFFFF"/>
                </a:solidFill>
                <a:latin typeface="Arial MT"/>
                <a:cs typeface="Arial MT"/>
              </a:rPr>
              <a:t>Iteration:</a:t>
            </a:r>
            <a:r>
              <a:rPr sz="2500" spc="-70" dirty="0">
                <a:solidFill>
                  <a:srgbClr val="FFFFFF"/>
                </a:solidFill>
                <a:latin typeface="Arial MT"/>
                <a:cs typeface="Arial MT"/>
              </a:rPr>
              <a:t> </a:t>
            </a:r>
            <a:r>
              <a:rPr sz="2500" spc="160" dirty="0">
                <a:solidFill>
                  <a:srgbClr val="FF0000"/>
                </a:solidFill>
                <a:latin typeface="Arial MT"/>
                <a:cs typeface="Arial MT"/>
              </a:rPr>
              <a:t>for</a:t>
            </a:r>
            <a:r>
              <a:rPr sz="2500" spc="-65" dirty="0">
                <a:solidFill>
                  <a:srgbClr val="FF0000"/>
                </a:solidFill>
                <a:latin typeface="Arial MT"/>
                <a:cs typeface="Arial MT"/>
              </a:rPr>
              <a:t> </a:t>
            </a:r>
            <a:r>
              <a:rPr sz="2500" spc="160" dirty="0">
                <a:solidFill>
                  <a:srgbClr val="FFC000"/>
                </a:solidFill>
                <a:latin typeface="Arial MT"/>
                <a:cs typeface="Arial MT"/>
              </a:rPr>
              <a:t>char</a:t>
            </a:r>
            <a:r>
              <a:rPr sz="2500" spc="-70" dirty="0">
                <a:solidFill>
                  <a:srgbClr val="FFC000"/>
                </a:solidFill>
                <a:latin typeface="Arial MT"/>
                <a:cs typeface="Arial MT"/>
              </a:rPr>
              <a:t> </a:t>
            </a:r>
            <a:r>
              <a:rPr sz="2500" spc="114" dirty="0">
                <a:solidFill>
                  <a:srgbClr val="D32CFF"/>
                </a:solidFill>
                <a:latin typeface="Arial MT"/>
                <a:cs typeface="Arial MT"/>
              </a:rPr>
              <a:t>in</a:t>
            </a:r>
            <a:r>
              <a:rPr sz="2500" spc="-70" dirty="0">
                <a:solidFill>
                  <a:srgbClr val="D32CFF"/>
                </a:solidFill>
                <a:latin typeface="Arial MT"/>
                <a:cs typeface="Arial MT"/>
              </a:rPr>
              <a:t> </a:t>
            </a:r>
            <a:r>
              <a:rPr sz="2500" spc="190" dirty="0">
                <a:solidFill>
                  <a:srgbClr val="0070C0"/>
                </a:solidFill>
                <a:latin typeface="Arial MT"/>
                <a:cs typeface="Arial MT"/>
              </a:rPr>
              <a:t>“Jon”</a:t>
            </a:r>
            <a:r>
              <a:rPr sz="2500" spc="190" dirty="0">
                <a:solidFill>
                  <a:srgbClr val="FFFFFF"/>
                </a:solidFill>
                <a:latin typeface="Arial MT"/>
                <a:cs typeface="Arial MT"/>
              </a:rPr>
              <a:t>:</a:t>
            </a:r>
            <a:endParaRPr sz="2500">
              <a:latin typeface="Arial MT"/>
              <a:cs typeface="Arial MT"/>
            </a:endParaRPr>
          </a:p>
        </p:txBody>
      </p:sp>
      <p:sp>
        <p:nvSpPr>
          <p:cNvPr id="6" name="object 6"/>
          <p:cNvSpPr txBox="1"/>
          <p:nvPr/>
        </p:nvSpPr>
        <p:spPr>
          <a:xfrm>
            <a:off x="4345940" y="4223511"/>
            <a:ext cx="1680845" cy="406400"/>
          </a:xfrm>
          <a:prstGeom prst="rect">
            <a:avLst/>
          </a:prstGeom>
        </p:spPr>
        <p:txBody>
          <a:bodyPr vert="horz" wrap="square" lIns="0" tIns="12700" rIns="0" bIns="0" rtlCol="0">
            <a:spAutoFit/>
          </a:bodyPr>
          <a:lstStyle/>
          <a:p>
            <a:pPr marL="12700">
              <a:spcBef>
                <a:spcPts val="100"/>
              </a:spcBef>
            </a:pPr>
            <a:r>
              <a:rPr sz="2500" spc="145" dirty="0">
                <a:solidFill>
                  <a:srgbClr val="D32CFF"/>
                </a:solidFill>
                <a:latin typeface="Arial MT"/>
                <a:cs typeface="Arial MT"/>
              </a:rPr>
              <a:t>print(</a:t>
            </a:r>
            <a:r>
              <a:rPr sz="2500" spc="145" dirty="0">
                <a:solidFill>
                  <a:srgbClr val="FFC000"/>
                </a:solidFill>
                <a:latin typeface="Arial MT"/>
                <a:cs typeface="Arial MT"/>
              </a:rPr>
              <a:t>char</a:t>
            </a:r>
            <a:r>
              <a:rPr sz="2500" spc="145" dirty="0">
                <a:solidFill>
                  <a:srgbClr val="D32CFF"/>
                </a:solidFill>
                <a:latin typeface="Arial MT"/>
                <a:cs typeface="Arial MT"/>
              </a:rPr>
              <a:t>)</a:t>
            </a:r>
            <a:endParaRPr sz="2500">
              <a:latin typeface="Arial MT"/>
              <a:cs typeface="Arial MT"/>
            </a:endParaRPr>
          </a:p>
        </p:txBody>
      </p:sp>
      <p:sp>
        <p:nvSpPr>
          <p:cNvPr id="7" name="object 7"/>
          <p:cNvSpPr txBox="1"/>
          <p:nvPr/>
        </p:nvSpPr>
        <p:spPr>
          <a:xfrm>
            <a:off x="2034540" y="4985511"/>
            <a:ext cx="4649470" cy="406400"/>
          </a:xfrm>
          <a:prstGeom prst="rect">
            <a:avLst/>
          </a:prstGeom>
        </p:spPr>
        <p:txBody>
          <a:bodyPr vert="horz" wrap="square" lIns="0" tIns="12700" rIns="0" bIns="0" rtlCol="0">
            <a:spAutoFit/>
          </a:bodyPr>
          <a:lstStyle/>
          <a:p>
            <a:pPr marL="38100">
              <a:spcBef>
                <a:spcPts val="100"/>
              </a:spcBef>
            </a:pPr>
            <a:r>
              <a:rPr sz="2500" spc="105" dirty="0">
                <a:solidFill>
                  <a:srgbClr val="FFFFFF"/>
                </a:solidFill>
                <a:latin typeface="Arial MT"/>
                <a:cs typeface="Arial MT"/>
              </a:rPr>
              <a:t>3</a:t>
            </a:r>
            <a:r>
              <a:rPr sz="2550" spc="157" baseline="26143" dirty="0">
                <a:solidFill>
                  <a:srgbClr val="FFFFFF"/>
                </a:solidFill>
                <a:latin typeface="Arial MT"/>
                <a:cs typeface="Arial MT"/>
              </a:rPr>
              <a:t>rd</a:t>
            </a:r>
            <a:r>
              <a:rPr sz="2550" spc="179" baseline="26143" dirty="0">
                <a:solidFill>
                  <a:srgbClr val="FFFFFF"/>
                </a:solidFill>
                <a:latin typeface="Arial MT"/>
                <a:cs typeface="Arial MT"/>
              </a:rPr>
              <a:t> </a:t>
            </a:r>
            <a:r>
              <a:rPr sz="2500" spc="120" dirty="0">
                <a:solidFill>
                  <a:srgbClr val="FFFFFF"/>
                </a:solidFill>
                <a:latin typeface="Arial MT"/>
                <a:cs typeface="Arial MT"/>
              </a:rPr>
              <a:t>Iteration:</a:t>
            </a:r>
            <a:r>
              <a:rPr sz="2500" spc="-65" dirty="0">
                <a:solidFill>
                  <a:srgbClr val="FFFFFF"/>
                </a:solidFill>
                <a:latin typeface="Arial MT"/>
                <a:cs typeface="Arial MT"/>
              </a:rPr>
              <a:t> </a:t>
            </a:r>
            <a:r>
              <a:rPr sz="2500" spc="160" dirty="0">
                <a:solidFill>
                  <a:srgbClr val="FF0000"/>
                </a:solidFill>
                <a:latin typeface="Arial MT"/>
                <a:cs typeface="Arial MT"/>
              </a:rPr>
              <a:t>for</a:t>
            </a:r>
            <a:r>
              <a:rPr sz="2500" spc="-70" dirty="0">
                <a:solidFill>
                  <a:srgbClr val="FF0000"/>
                </a:solidFill>
                <a:latin typeface="Arial MT"/>
                <a:cs typeface="Arial MT"/>
              </a:rPr>
              <a:t> </a:t>
            </a:r>
            <a:r>
              <a:rPr sz="2500" spc="160" dirty="0">
                <a:solidFill>
                  <a:srgbClr val="FFC000"/>
                </a:solidFill>
                <a:latin typeface="Arial MT"/>
                <a:cs typeface="Arial MT"/>
              </a:rPr>
              <a:t>char</a:t>
            </a:r>
            <a:r>
              <a:rPr sz="2500" spc="-65" dirty="0">
                <a:solidFill>
                  <a:srgbClr val="FFC000"/>
                </a:solidFill>
                <a:latin typeface="Arial MT"/>
                <a:cs typeface="Arial MT"/>
              </a:rPr>
              <a:t> </a:t>
            </a:r>
            <a:r>
              <a:rPr sz="2500" spc="114" dirty="0">
                <a:solidFill>
                  <a:srgbClr val="D32CFF"/>
                </a:solidFill>
                <a:latin typeface="Arial MT"/>
                <a:cs typeface="Arial MT"/>
              </a:rPr>
              <a:t>in</a:t>
            </a:r>
            <a:r>
              <a:rPr sz="2500" spc="-75" dirty="0">
                <a:solidFill>
                  <a:srgbClr val="D32CFF"/>
                </a:solidFill>
                <a:latin typeface="Arial MT"/>
                <a:cs typeface="Arial MT"/>
              </a:rPr>
              <a:t> </a:t>
            </a:r>
            <a:r>
              <a:rPr sz="2500" spc="190" dirty="0">
                <a:solidFill>
                  <a:srgbClr val="0070C0"/>
                </a:solidFill>
                <a:latin typeface="Arial MT"/>
                <a:cs typeface="Arial MT"/>
              </a:rPr>
              <a:t>“Jon”</a:t>
            </a:r>
            <a:r>
              <a:rPr sz="2500" spc="190" dirty="0">
                <a:solidFill>
                  <a:srgbClr val="FFFFFF"/>
                </a:solidFill>
                <a:latin typeface="Arial MT"/>
                <a:cs typeface="Arial MT"/>
              </a:rPr>
              <a:t>:</a:t>
            </a:r>
            <a:endParaRPr sz="2500">
              <a:latin typeface="Arial MT"/>
              <a:cs typeface="Arial MT"/>
            </a:endParaRPr>
          </a:p>
        </p:txBody>
      </p:sp>
      <p:sp>
        <p:nvSpPr>
          <p:cNvPr id="8" name="object 8"/>
          <p:cNvSpPr txBox="1"/>
          <p:nvPr/>
        </p:nvSpPr>
        <p:spPr>
          <a:xfrm>
            <a:off x="4345940" y="5366511"/>
            <a:ext cx="1680845" cy="406400"/>
          </a:xfrm>
          <a:prstGeom prst="rect">
            <a:avLst/>
          </a:prstGeom>
        </p:spPr>
        <p:txBody>
          <a:bodyPr vert="horz" wrap="square" lIns="0" tIns="12700" rIns="0" bIns="0" rtlCol="0">
            <a:spAutoFit/>
          </a:bodyPr>
          <a:lstStyle/>
          <a:p>
            <a:pPr marL="12700">
              <a:spcBef>
                <a:spcPts val="100"/>
              </a:spcBef>
            </a:pPr>
            <a:r>
              <a:rPr sz="2500" spc="145" dirty="0">
                <a:solidFill>
                  <a:srgbClr val="D32CFF"/>
                </a:solidFill>
                <a:latin typeface="Arial MT"/>
                <a:cs typeface="Arial MT"/>
              </a:rPr>
              <a:t>print(</a:t>
            </a:r>
            <a:r>
              <a:rPr sz="2500" spc="145" dirty="0">
                <a:solidFill>
                  <a:srgbClr val="FFC000"/>
                </a:solidFill>
                <a:latin typeface="Arial MT"/>
                <a:cs typeface="Arial MT"/>
              </a:rPr>
              <a:t>char</a:t>
            </a:r>
            <a:r>
              <a:rPr sz="2500" spc="145" dirty="0">
                <a:solidFill>
                  <a:srgbClr val="D32CFF"/>
                </a:solidFill>
                <a:latin typeface="Arial MT"/>
                <a:cs typeface="Arial MT"/>
              </a:rPr>
              <a:t>)</a:t>
            </a:r>
            <a:endParaRPr sz="2500">
              <a:latin typeface="Arial MT"/>
              <a:cs typeface="Arial MT"/>
            </a:endParaRPr>
          </a:p>
        </p:txBody>
      </p:sp>
      <p:grpSp>
        <p:nvGrpSpPr>
          <p:cNvPr id="9" name="object 9"/>
          <p:cNvGrpSpPr/>
          <p:nvPr/>
        </p:nvGrpSpPr>
        <p:grpSpPr>
          <a:xfrm>
            <a:off x="4943855" y="2374392"/>
            <a:ext cx="1125220" cy="783590"/>
            <a:chOff x="3419855" y="2374392"/>
            <a:chExt cx="1125220" cy="783590"/>
          </a:xfrm>
        </p:grpSpPr>
        <p:pic>
          <p:nvPicPr>
            <p:cNvPr id="10" name="object 10"/>
            <p:cNvPicPr/>
            <p:nvPr/>
          </p:nvPicPr>
          <p:blipFill>
            <a:blip r:embed="rId2" cstate="print"/>
            <a:stretch>
              <a:fillRect/>
            </a:stretch>
          </p:blipFill>
          <p:spPr>
            <a:xfrm>
              <a:off x="3419855" y="2374392"/>
              <a:ext cx="999744" cy="579120"/>
            </a:xfrm>
            <a:prstGeom prst="rect">
              <a:avLst/>
            </a:prstGeom>
          </p:spPr>
        </p:pic>
        <p:sp>
          <p:nvSpPr>
            <p:cNvPr id="11" name="object 11"/>
            <p:cNvSpPr/>
            <p:nvPr/>
          </p:nvSpPr>
          <p:spPr>
            <a:xfrm>
              <a:off x="3575495" y="2396500"/>
              <a:ext cx="801370" cy="410845"/>
            </a:xfrm>
            <a:custGeom>
              <a:avLst/>
              <a:gdLst/>
              <a:ahLst/>
              <a:cxnLst/>
              <a:rect l="l" t="t" r="r" b="b"/>
              <a:pathLst>
                <a:path w="801370" h="410844">
                  <a:moveTo>
                    <a:pt x="479268" y="34502"/>
                  </a:moveTo>
                  <a:lnTo>
                    <a:pt x="522728" y="58063"/>
                  </a:lnTo>
                  <a:lnTo>
                    <a:pt x="566720" y="95643"/>
                  </a:lnTo>
                  <a:lnTo>
                    <a:pt x="610154" y="144736"/>
                  </a:lnTo>
                  <a:lnTo>
                    <a:pt x="652995" y="203074"/>
                  </a:lnTo>
                  <a:lnTo>
                    <a:pt x="674221" y="234990"/>
                  </a:lnTo>
                  <a:lnTo>
                    <a:pt x="695300" y="268291"/>
                  </a:lnTo>
                  <a:lnTo>
                    <a:pt x="737341" y="338294"/>
                  </a:lnTo>
                  <a:lnTo>
                    <a:pt x="779252" y="410709"/>
                  </a:lnTo>
                  <a:lnTo>
                    <a:pt x="801236" y="397984"/>
                  </a:lnTo>
                  <a:lnTo>
                    <a:pt x="759325" y="325570"/>
                  </a:lnTo>
                  <a:lnTo>
                    <a:pt x="717075" y="255214"/>
                  </a:lnTo>
                  <a:lnTo>
                    <a:pt x="695684" y="221407"/>
                  </a:lnTo>
                  <a:lnTo>
                    <a:pt x="674147" y="189010"/>
                  </a:lnTo>
                  <a:lnTo>
                    <a:pt x="630349" y="129330"/>
                  </a:lnTo>
                  <a:lnTo>
                    <a:pt x="585262" y="78284"/>
                  </a:lnTo>
                  <a:lnTo>
                    <a:pt x="538387" y="38064"/>
                  </a:lnTo>
                  <a:lnTo>
                    <a:pt x="533145" y="34761"/>
                  </a:lnTo>
                  <a:lnTo>
                    <a:pt x="480152" y="34761"/>
                  </a:lnTo>
                  <a:lnTo>
                    <a:pt x="479268" y="34502"/>
                  </a:lnTo>
                  <a:close/>
                </a:path>
                <a:path w="801370" h="410844">
                  <a:moveTo>
                    <a:pt x="46487" y="270090"/>
                  </a:moveTo>
                  <a:lnTo>
                    <a:pt x="39223" y="273541"/>
                  </a:lnTo>
                  <a:lnTo>
                    <a:pt x="0" y="383773"/>
                  </a:lnTo>
                  <a:lnTo>
                    <a:pt x="40099" y="376774"/>
                  </a:lnTo>
                  <a:lnTo>
                    <a:pt x="27960" y="376774"/>
                  </a:lnTo>
                  <a:lnTo>
                    <a:pt x="10567" y="358264"/>
                  </a:lnTo>
                  <a:lnTo>
                    <a:pt x="18117" y="351175"/>
                  </a:lnTo>
                  <a:lnTo>
                    <a:pt x="28281" y="341115"/>
                  </a:lnTo>
                  <a:lnTo>
                    <a:pt x="50333" y="318087"/>
                  </a:lnTo>
                  <a:lnTo>
                    <a:pt x="63153" y="282056"/>
                  </a:lnTo>
                  <a:lnTo>
                    <a:pt x="59702" y="274793"/>
                  </a:lnTo>
                  <a:lnTo>
                    <a:pt x="46487" y="270090"/>
                  </a:lnTo>
                  <a:close/>
                </a:path>
                <a:path w="801370" h="410844">
                  <a:moveTo>
                    <a:pt x="50333" y="318087"/>
                  </a:moveTo>
                  <a:lnTo>
                    <a:pt x="28281" y="341115"/>
                  </a:lnTo>
                  <a:lnTo>
                    <a:pt x="18022" y="351264"/>
                  </a:lnTo>
                  <a:lnTo>
                    <a:pt x="10567" y="358264"/>
                  </a:lnTo>
                  <a:lnTo>
                    <a:pt x="27960" y="376774"/>
                  </a:lnTo>
                  <a:lnTo>
                    <a:pt x="33274" y="371777"/>
                  </a:lnTo>
                  <a:lnTo>
                    <a:pt x="31229" y="371777"/>
                  </a:lnTo>
                  <a:lnTo>
                    <a:pt x="17080" y="355008"/>
                  </a:lnTo>
                  <a:lnTo>
                    <a:pt x="38527" y="351264"/>
                  </a:lnTo>
                  <a:lnTo>
                    <a:pt x="50333" y="318087"/>
                  </a:lnTo>
                  <a:close/>
                </a:path>
                <a:path w="801370" h="410844">
                  <a:moveTo>
                    <a:pt x="110892" y="338635"/>
                  </a:moveTo>
                  <a:lnTo>
                    <a:pt x="56776" y="348080"/>
                  </a:lnTo>
                  <a:lnTo>
                    <a:pt x="46628" y="358681"/>
                  </a:lnTo>
                  <a:lnTo>
                    <a:pt x="35991" y="369222"/>
                  </a:lnTo>
                  <a:lnTo>
                    <a:pt x="27960" y="376774"/>
                  </a:lnTo>
                  <a:lnTo>
                    <a:pt x="40099" y="376774"/>
                  </a:lnTo>
                  <a:lnTo>
                    <a:pt x="115260" y="363656"/>
                  </a:lnTo>
                  <a:lnTo>
                    <a:pt x="119884" y="357077"/>
                  </a:lnTo>
                  <a:lnTo>
                    <a:pt x="117472" y="343258"/>
                  </a:lnTo>
                  <a:lnTo>
                    <a:pt x="110892" y="338635"/>
                  </a:lnTo>
                  <a:close/>
                </a:path>
                <a:path w="801370" h="410844">
                  <a:moveTo>
                    <a:pt x="38527" y="351264"/>
                  </a:moveTo>
                  <a:lnTo>
                    <a:pt x="17080" y="355008"/>
                  </a:lnTo>
                  <a:lnTo>
                    <a:pt x="31229" y="371777"/>
                  </a:lnTo>
                  <a:lnTo>
                    <a:pt x="38527" y="351264"/>
                  </a:lnTo>
                  <a:close/>
                </a:path>
                <a:path w="801370" h="410844">
                  <a:moveTo>
                    <a:pt x="56776" y="348080"/>
                  </a:moveTo>
                  <a:lnTo>
                    <a:pt x="38527" y="351264"/>
                  </a:lnTo>
                  <a:lnTo>
                    <a:pt x="31229" y="371777"/>
                  </a:lnTo>
                  <a:lnTo>
                    <a:pt x="33274" y="371777"/>
                  </a:lnTo>
                  <a:lnTo>
                    <a:pt x="35991" y="369222"/>
                  </a:lnTo>
                  <a:lnTo>
                    <a:pt x="46628" y="358681"/>
                  </a:lnTo>
                  <a:lnTo>
                    <a:pt x="56776" y="348080"/>
                  </a:lnTo>
                  <a:close/>
                </a:path>
                <a:path w="801370" h="410844">
                  <a:moveTo>
                    <a:pt x="435321" y="0"/>
                  </a:moveTo>
                  <a:lnTo>
                    <a:pt x="392466" y="7435"/>
                  </a:lnTo>
                  <a:lnTo>
                    <a:pt x="347074" y="29347"/>
                  </a:lnTo>
                  <a:lnTo>
                    <a:pt x="284968" y="74834"/>
                  </a:lnTo>
                  <a:lnTo>
                    <a:pt x="253380" y="102788"/>
                  </a:lnTo>
                  <a:lnTo>
                    <a:pt x="221856" y="133068"/>
                  </a:lnTo>
                  <a:lnTo>
                    <a:pt x="190675" y="164857"/>
                  </a:lnTo>
                  <a:lnTo>
                    <a:pt x="160135" y="197340"/>
                  </a:lnTo>
                  <a:lnTo>
                    <a:pt x="130548" y="229692"/>
                  </a:lnTo>
                  <a:lnTo>
                    <a:pt x="75524" y="290685"/>
                  </a:lnTo>
                  <a:lnTo>
                    <a:pt x="50333" y="318087"/>
                  </a:lnTo>
                  <a:lnTo>
                    <a:pt x="38527" y="351264"/>
                  </a:lnTo>
                  <a:lnTo>
                    <a:pt x="56776" y="348080"/>
                  </a:lnTo>
                  <a:lnTo>
                    <a:pt x="69458" y="334831"/>
                  </a:lnTo>
                  <a:lnTo>
                    <a:pt x="94381" y="307701"/>
                  </a:lnTo>
                  <a:lnTo>
                    <a:pt x="149292" y="246833"/>
                  </a:lnTo>
                  <a:lnTo>
                    <a:pt x="178642" y="214737"/>
                  </a:lnTo>
                  <a:lnTo>
                    <a:pt x="208810" y="182641"/>
                  </a:lnTo>
                  <a:lnTo>
                    <a:pt x="239455" y="151382"/>
                  </a:lnTo>
                  <a:lnTo>
                    <a:pt x="270221" y="121803"/>
                  </a:lnTo>
                  <a:lnTo>
                    <a:pt x="300734" y="94749"/>
                  </a:lnTo>
                  <a:lnTo>
                    <a:pt x="330812" y="70914"/>
                  </a:lnTo>
                  <a:lnTo>
                    <a:pt x="373486" y="43506"/>
                  </a:lnTo>
                  <a:lnTo>
                    <a:pt x="411792" y="28141"/>
                  </a:lnTo>
                  <a:lnTo>
                    <a:pt x="434785" y="25451"/>
                  </a:lnTo>
                  <a:lnTo>
                    <a:pt x="433767" y="25333"/>
                  </a:lnTo>
                  <a:lnTo>
                    <a:pt x="518185" y="25333"/>
                  </a:lnTo>
                  <a:lnTo>
                    <a:pt x="514071" y="22741"/>
                  </a:lnTo>
                  <a:lnTo>
                    <a:pt x="462460" y="3136"/>
                  </a:lnTo>
                  <a:lnTo>
                    <a:pt x="436007" y="22"/>
                  </a:lnTo>
                  <a:lnTo>
                    <a:pt x="435321" y="0"/>
                  </a:lnTo>
                  <a:close/>
                </a:path>
                <a:path w="801370" h="410844">
                  <a:moveTo>
                    <a:pt x="478379" y="34095"/>
                  </a:moveTo>
                  <a:lnTo>
                    <a:pt x="479268" y="34502"/>
                  </a:lnTo>
                  <a:lnTo>
                    <a:pt x="480152" y="34761"/>
                  </a:lnTo>
                  <a:lnTo>
                    <a:pt x="478379" y="34095"/>
                  </a:lnTo>
                  <a:close/>
                </a:path>
                <a:path w="801370" h="410844">
                  <a:moveTo>
                    <a:pt x="532089" y="34095"/>
                  </a:moveTo>
                  <a:lnTo>
                    <a:pt x="478379" y="34095"/>
                  </a:lnTo>
                  <a:lnTo>
                    <a:pt x="480152" y="34761"/>
                  </a:lnTo>
                  <a:lnTo>
                    <a:pt x="533145" y="34761"/>
                  </a:lnTo>
                  <a:lnTo>
                    <a:pt x="532089" y="34095"/>
                  </a:lnTo>
                  <a:close/>
                </a:path>
                <a:path w="801370" h="410844">
                  <a:moveTo>
                    <a:pt x="457166" y="28042"/>
                  </a:moveTo>
                  <a:lnTo>
                    <a:pt x="479268" y="34502"/>
                  </a:lnTo>
                  <a:lnTo>
                    <a:pt x="478379" y="34095"/>
                  </a:lnTo>
                  <a:lnTo>
                    <a:pt x="532089" y="34095"/>
                  </a:lnTo>
                  <a:lnTo>
                    <a:pt x="522679" y="28166"/>
                  </a:lnTo>
                  <a:lnTo>
                    <a:pt x="458231" y="28166"/>
                  </a:lnTo>
                  <a:lnTo>
                    <a:pt x="457166" y="28042"/>
                  </a:lnTo>
                  <a:close/>
                </a:path>
                <a:path w="801370" h="410844">
                  <a:moveTo>
                    <a:pt x="456128" y="27739"/>
                  </a:moveTo>
                  <a:lnTo>
                    <a:pt x="457166" y="28042"/>
                  </a:lnTo>
                  <a:lnTo>
                    <a:pt x="458231" y="28166"/>
                  </a:lnTo>
                  <a:lnTo>
                    <a:pt x="456128" y="27739"/>
                  </a:lnTo>
                  <a:close/>
                </a:path>
                <a:path w="801370" h="410844">
                  <a:moveTo>
                    <a:pt x="522002" y="27739"/>
                  </a:moveTo>
                  <a:lnTo>
                    <a:pt x="456128" y="27739"/>
                  </a:lnTo>
                  <a:lnTo>
                    <a:pt x="458231" y="28166"/>
                  </a:lnTo>
                  <a:lnTo>
                    <a:pt x="522679" y="28166"/>
                  </a:lnTo>
                  <a:lnTo>
                    <a:pt x="522002" y="27739"/>
                  </a:lnTo>
                  <a:close/>
                </a:path>
                <a:path w="801370" h="410844">
                  <a:moveTo>
                    <a:pt x="518185" y="25333"/>
                  </a:moveTo>
                  <a:lnTo>
                    <a:pt x="433767" y="25333"/>
                  </a:lnTo>
                  <a:lnTo>
                    <a:pt x="435818" y="25403"/>
                  </a:lnTo>
                  <a:lnTo>
                    <a:pt x="434785" y="25451"/>
                  </a:lnTo>
                  <a:lnTo>
                    <a:pt x="457166" y="28042"/>
                  </a:lnTo>
                  <a:lnTo>
                    <a:pt x="456128" y="27739"/>
                  </a:lnTo>
                  <a:lnTo>
                    <a:pt x="522002" y="27739"/>
                  </a:lnTo>
                  <a:lnTo>
                    <a:pt x="518185" y="25333"/>
                  </a:lnTo>
                  <a:close/>
                </a:path>
                <a:path w="801370" h="410844">
                  <a:moveTo>
                    <a:pt x="433767" y="25333"/>
                  </a:moveTo>
                  <a:lnTo>
                    <a:pt x="434785" y="25451"/>
                  </a:lnTo>
                  <a:lnTo>
                    <a:pt x="435818" y="25403"/>
                  </a:lnTo>
                  <a:lnTo>
                    <a:pt x="433767" y="25333"/>
                  </a:lnTo>
                  <a:close/>
                </a:path>
              </a:pathLst>
            </a:custGeom>
            <a:solidFill>
              <a:srgbClr val="FF0000"/>
            </a:solidFill>
          </p:spPr>
          <p:txBody>
            <a:bodyPr wrap="square" lIns="0" tIns="0" rIns="0" bIns="0" rtlCol="0"/>
            <a:lstStyle/>
            <a:p>
              <a:endParaRPr/>
            </a:p>
          </p:txBody>
        </p:sp>
        <p:pic>
          <p:nvPicPr>
            <p:cNvPr id="12" name="object 12"/>
            <p:cNvPicPr/>
            <p:nvPr/>
          </p:nvPicPr>
          <p:blipFill>
            <a:blip r:embed="rId3" cstate="print"/>
            <a:stretch>
              <a:fillRect/>
            </a:stretch>
          </p:blipFill>
          <p:spPr>
            <a:xfrm>
              <a:off x="4175759" y="2697480"/>
              <a:ext cx="368808" cy="460248"/>
            </a:xfrm>
            <a:prstGeom prst="rect">
              <a:avLst/>
            </a:prstGeom>
          </p:spPr>
        </p:pic>
        <p:sp>
          <p:nvSpPr>
            <p:cNvPr id="13" name="object 13"/>
            <p:cNvSpPr/>
            <p:nvPr/>
          </p:nvSpPr>
          <p:spPr>
            <a:xfrm>
              <a:off x="4232003" y="2728846"/>
              <a:ext cx="256540" cy="351155"/>
            </a:xfrm>
            <a:custGeom>
              <a:avLst/>
              <a:gdLst/>
              <a:ahLst/>
              <a:cxnLst/>
              <a:rect l="l" t="t" r="r" b="b"/>
              <a:pathLst>
                <a:path w="256539" h="351155">
                  <a:moveTo>
                    <a:pt x="0" y="175471"/>
                  </a:moveTo>
                  <a:lnTo>
                    <a:pt x="6526" y="120008"/>
                  </a:lnTo>
                  <a:lnTo>
                    <a:pt x="24702" y="71840"/>
                  </a:lnTo>
                  <a:lnTo>
                    <a:pt x="52416" y="33855"/>
                  </a:lnTo>
                  <a:lnTo>
                    <a:pt x="87561" y="8945"/>
                  </a:lnTo>
                  <a:lnTo>
                    <a:pt x="128028" y="0"/>
                  </a:lnTo>
                  <a:lnTo>
                    <a:pt x="168495" y="8945"/>
                  </a:lnTo>
                  <a:lnTo>
                    <a:pt x="203640" y="33855"/>
                  </a:lnTo>
                  <a:lnTo>
                    <a:pt x="231354" y="71840"/>
                  </a:lnTo>
                  <a:lnTo>
                    <a:pt x="249530" y="120008"/>
                  </a:lnTo>
                  <a:lnTo>
                    <a:pt x="256057" y="175471"/>
                  </a:lnTo>
                  <a:lnTo>
                    <a:pt x="249530" y="230934"/>
                  </a:lnTo>
                  <a:lnTo>
                    <a:pt x="231354" y="279102"/>
                  </a:lnTo>
                  <a:lnTo>
                    <a:pt x="203640" y="317087"/>
                  </a:lnTo>
                  <a:lnTo>
                    <a:pt x="168495" y="341997"/>
                  </a:lnTo>
                  <a:lnTo>
                    <a:pt x="128028" y="350943"/>
                  </a:lnTo>
                  <a:lnTo>
                    <a:pt x="87561" y="341997"/>
                  </a:lnTo>
                  <a:lnTo>
                    <a:pt x="52416" y="317087"/>
                  </a:lnTo>
                  <a:lnTo>
                    <a:pt x="24702" y="279102"/>
                  </a:lnTo>
                  <a:lnTo>
                    <a:pt x="6526" y="230934"/>
                  </a:lnTo>
                  <a:lnTo>
                    <a:pt x="0" y="175471"/>
                  </a:lnTo>
                  <a:close/>
                </a:path>
              </a:pathLst>
            </a:custGeom>
            <a:ln w="28575">
              <a:solidFill>
                <a:srgbClr val="FF0000"/>
              </a:solidFill>
            </a:ln>
          </p:spPr>
          <p:txBody>
            <a:bodyPr wrap="square" lIns="0" tIns="0" rIns="0" bIns="0" rtlCol="0"/>
            <a:lstStyle/>
            <a:p>
              <a:endParaRPr/>
            </a:p>
          </p:txBody>
        </p:sp>
      </p:grpSp>
      <p:grpSp>
        <p:nvGrpSpPr>
          <p:cNvPr id="14" name="object 14"/>
          <p:cNvGrpSpPr/>
          <p:nvPr/>
        </p:nvGrpSpPr>
        <p:grpSpPr>
          <a:xfrm>
            <a:off x="4943855" y="3578352"/>
            <a:ext cx="1414780" cy="737870"/>
            <a:chOff x="3419855" y="3578352"/>
            <a:chExt cx="1414780" cy="737870"/>
          </a:xfrm>
        </p:grpSpPr>
        <p:pic>
          <p:nvPicPr>
            <p:cNvPr id="15" name="object 15"/>
            <p:cNvPicPr/>
            <p:nvPr/>
          </p:nvPicPr>
          <p:blipFill>
            <a:blip r:embed="rId4" cstate="print"/>
            <a:stretch>
              <a:fillRect/>
            </a:stretch>
          </p:blipFill>
          <p:spPr>
            <a:xfrm>
              <a:off x="3419855" y="3578352"/>
              <a:ext cx="1280160" cy="509016"/>
            </a:xfrm>
            <a:prstGeom prst="rect">
              <a:avLst/>
            </a:prstGeom>
          </p:spPr>
        </p:pic>
        <p:sp>
          <p:nvSpPr>
            <p:cNvPr id="16" name="object 16"/>
            <p:cNvSpPr/>
            <p:nvPr/>
          </p:nvSpPr>
          <p:spPr>
            <a:xfrm>
              <a:off x="3575488" y="3599304"/>
              <a:ext cx="1082040" cy="339090"/>
            </a:xfrm>
            <a:custGeom>
              <a:avLst/>
              <a:gdLst/>
              <a:ahLst/>
              <a:cxnLst/>
              <a:rect l="l" t="t" r="r" b="b"/>
              <a:pathLst>
                <a:path w="1082039" h="339089">
                  <a:moveTo>
                    <a:pt x="713646" y="25339"/>
                  </a:moveTo>
                  <a:lnTo>
                    <a:pt x="589920" y="25339"/>
                  </a:lnTo>
                  <a:lnTo>
                    <a:pt x="621819" y="27476"/>
                  </a:lnTo>
                  <a:lnTo>
                    <a:pt x="653230" y="32899"/>
                  </a:lnTo>
                  <a:lnTo>
                    <a:pt x="714823" y="52830"/>
                  </a:lnTo>
                  <a:lnTo>
                    <a:pt x="775046" y="83572"/>
                  </a:lnTo>
                  <a:lnTo>
                    <a:pt x="834129" y="123460"/>
                  </a:lnTo>
                  <a:lnTo>
                    <a:pt x="892277" y="170750"/>
                  </a:lnTo>
                  <a:lnTo>
                    <a:pt x="921071" y="196611"/>
                  </a:lnTo>
                  <a:lnTo>
                    <a:pt x="949657" y="223583"/>
                  </a:lnTo>
                  <a:lnTo>
                    <a:pt x="1006704" y="280315"/>
                  </a:lnTo>
                  <a:lnTo>
                    <a:pt x="1063597" y="339026"/>
                  </a:lnTo>
                  <a:lnTo>
                    <a:pt x="1081838" y="321350"/>
                  </a:lnTo>
                  <a:lnTo>
                    <a:pt x="1024945" y="262639"/>
                  </a:lnTo>
                  <a:lnTo>
                    <a:pt x="967568" y="205573"/>
                  </a:lnTo>
                  <a:lnTo>
                    <a:pt x="938504" y="178137"/>
                  </a:lnTo>
                  <a:lnTo>
                    <a:pt x="909251" y="151855"/>
                  </a:lnTo>
                  <a:lnTo>
                    <a:pt x="879694" y="126886"/>
                  </a:lnTo>
                  <a:lnTo>
                    <a:pt x="819476" y="81807"/>
                  </a:lnTo>
                  <a:lnTo>
                    <a:pt x="757428" y="44749"/>
                  </a:lnTo>
                  <a:lnTo>
                    <a:pt x="725582" y="29823"/>
                  </a:lnTo>
                  <a:lnTo>
                    <a:pt x="713646" y="25339"/>
                  </a:lnTo>
                  <a:close/>
                </a:path>
                <a:path w="1082039" h="339089">
                  <a:moveTo>
                    <a:pt x="72177" y="214129"/>
                  </a:moveTo>
                  <a:lnTo>
                    <a:pt x="64302" y="215755"/>
                  </a:lnTo>
                  <a:lnTo>
                    <a:pt x="0" y="313503"/>
                  </a:lnTo>
                  <a:lnTo>
                    <a:pt x="116751" y="321350"/>
                  </a:lnTo>
                  <a:lnTo>
                    <a:pt x="122793" y="316071"/>
                  </a:lnTo>
                  <a:lnTo>
                    <a:pt x="122963" y="313552"/>
                  </a:lnTo>
                  <a:lnTo>
                    <a:pt x="28451" y="313552"/>
                  </a:lnTo>
                  <a:lnTo>
                    <a:pt x="16697" y="291035"/>
                  </a:lnTo>
                  <a:lnTo>
                    <a:pt x="17164" y="290805"/>
                  </a:lnTo>
                  <a:lnTo>
                    <a:pt x="44113" y="275268"/>
                  </a:lnTo>
                  <a:lnTo>
                    <a:pt x="63517" y="263165"/>
                  </a:lnTo>
                  <a:lnTo>
                    <a:pt x="85523" y="229715"/>
                  </a:lnTo>
                  <a:lnTo>
                    <a:pt x="83897" y="221839"/>
                  </a:lnTo>
                  <a:lnTo>
                    <a:pt x="72177" y="214129"/>
                  </a:lnTo>
                  <a:close/>
                </a:path>
                <a:path w="1082039" h="339089">
                  <a:moveTo>
                    <a:pt x="63517" y="263165"/>
                  </a:moveTo>
                  <a:lnTo>
                    <a:pt x="44113" y="275268"/>
                  </a:lnTo>
                  <a:lnTo>
                    <a:pt x="17164" y="290805"/>
                  </a:lnTo>
                  <a:lnTo>
                    <a:pt x="16697" y="291035"/>
                  </a:lnTo>
                  <a:lnTo>
                    <a:pt x="28451" y="313552"/>
                  </a:lnTo>
                  <a:lnTo>
                    <a:pt x="29856" y="312807"/>
                  </a:lnTo>
                  <a:lnTo>
                    <a:pt x="35978" y="309274"/>
                  </a:lnTo>
                  <a:lnTo>
                    <a:pt x="33185" y="309274"/>
                  </a:lnTo>
                  <a:lnTo>
                    <a:pt x="23428" y="289623"/>
                  </a:lnTo>
                  <a:lnTo>
                    <a:pt x="46112" y="289623"/>
                  </a:lnTo>
                  <a:lnTo>
                    <a:pt x="63517" y="263165"/>
                  </a:lnTo>
                  <a:close/>
                </a:path>
                <a:path w="1082039" h="339089">
                  <a:moveTo>
                    <a:pt x="64644" y="292397"/>
                  </a:moveTo>
                  <a:lnTo>
                    <a:pt x="57557" y="296819"/>
                  </a:lnTo>
                  <a:lnTo>
                    <a:pt x="29856" y="312807"/>
                  </a:lnTo>
                  <a:lnTo>
                    <a:pt x="28451" y="313552"/>
                  </a:lnTo>
                  <a:lnTo>
                    <a:pt x="122963" y="313552"/>
                  </a:lnTo>
                  <a:lnTo>
                    <a:pt x="123736" y="302074"/>
                  </a:lnTo>
                  <a:lnTo>
                    <a:pt x="118444" y="296019"/>
                  </a:lnTo>
                  <a:lnTo>
                    <a:pt x="64644" y="292397"/>
                  </a:lnTo>
                  <a:close/>
                </a:path>
                <a:path w="1082039" h="339089">
                  <a:moveTo>
                    <a:pt x="23428" y="289623"/>
                  </a:moveTo>
                  <a:lnTo>
                    <a:pt x="33185" y="309274"/>
                  </a:lnTo>
                  <a:lnTo>
                    <a:pt x="45150" y="291085"/>
                  </a:lnTo>
                  <a:lnTo>
                    <a:pt x="23428" y="289623"/>
                  </a:lnTo>
                  <a:close/>
                </a:path>
                <a:path w="1082039" h="339089">
                  <a:moveTo>
                    <a:pt x="45150" y="291085"/>
                  </a:moveTo>
                  <a:lnTo>
                    <a:pt x="33185" y="309274"/>
                  </a:lnTo>
                  <a:lnTo>
                    <a:pt x="35978" y="309274"/>
                  </a:lnTo>
                  <a:lnTo>
                    <a:pt x="57557" y="296819"/>
                  </a:lnTo>
                  <a:lnTo>
                    <a:pt x="64644" y="292397"/>
                  </a:lnTo>
                  <a:lnTo>
                    <a:pt x="45150" y="291085"/>
                  </a:lnTo>
                  <a:close/>
                </a:path>
                <a:path w="1082039" h="339089">
                  <a:moveTo>
                    <a:pt x="591671" y="0"/>
                  </a:moveTo>
                  <a:lnTo>
                    <a:pt x="535420" y="5756"/>
                  </a:lnTo>
                  <a:lnTo>
                    <a:pt x="495865" y="16186"/>
                  </a:lnTo>
                  <a:lnTo>
                    <a:pt x="434355" y="39665"/>
                  </a:lnTo>
                  <a:lnTo>
                    <a:pt x="392097" y="59623"/>
                  </a:lnTo>
                  <a:lnTo>
                    <a:pt x="349437" y="82177"/>
                  </a:lnTo>
                  <a:lnTo>
                    <a:pt x="306776" y="106654"/>
                  </a:lnTo>
                  <a:lnTo>
                    <a:pt x="264528" y="132382"/>
                  </a:lnTo>
                  <a:lnTo>
                    <a:pt x="223118" y="158687"/>
                  </a:lnTo>
                  <a:lnTo>
                    <a:pt x="108301" y="234342"/>
                  </a:lnTo>
                  <a:lnTo>
                    <a:pt x="74660" y="256214"/>
                  </a:lnTo>
                  <a:lnTo>
                    <a:pt x="63517" y="263165"/>
                  </a:lnTo>
                  <a:lnTo>
                    <a:pt x="45150" y="291085"/>
                  </a:lnTo>
                  <a:lnTo>
                    <a:pt x="64644" y="292397"/>
                  </a:lnTo>
                  <a:lnTo>
                    <a:pt x="88506" y="277508"/>
                  </a:lnTo>
                  <a:lnTo>
                    <a:pt x="122320" y="255523"/>
                  </a:lnTo>
                  <a:lnTo>
                    <a:pt x="236740" y="180126"/>
                  </a:lnTo>
                  <a:lnTo>
                    <a:pt x="277740" y="154075"/>
                  </a:lnTo>
                  <a:lnTo>
                    <a:pt x="319420" y="128684"/>
                  </a:lnTo>
                  <a:lnTo>
                    <a:pt x="361315" y="104630"/>
                  </a:lnTo>
                  <a:lnTo>
                    <a:pt x="402954" y="82586"/>
                  </a:lnTo>
                  <a:lnTo>
                    <a:pt x="443849" y="63225"/>
                  </a:lnTo>
                  <a:lnTo>
                    <a:pt x="483750" y="47123"/>
                  </a:lnTo>
                  <a:lnTo>
                    <a:pt x="521691" y="35096"/>
                  </a:lnTo>
                  <a:lnTo>
                    <a:pt x="574048" y="25840"/>
                  </a:lnTo>
                  <a:lnTo>
                    <a:pt x="589920" y="25339"/>
                  </a:lnTo>
                  <a:lnTo>
                    <a:pt x="713646" y="25339"/>
                  </a:lnTo>
                  <a:lnTo>
                    <a:pt x="693121" y="17627"/>
                  </a:lnTo>
                  <a:lnTo>
                    <a:pt x="659999" y="8417"/>
                  </a:lnTo>
                  <a:lnTo>
                    <a:pt x="626188" y="2454"/>
                  </a:lnTo>
                  <a:lnTo>
                    <a:pt x="591671" y="0"/>
                  </a:lnTo>
                  <a:close/>
                </a:path>
                <a:path w="1082039" h="339089">
                  <a:moveTo>
                    <a:pt x="46112" y="289623"/>
                  </a:moveTo>
                  <a:lnTo>
                    <a:pt x="23428" y="289623"/>
                  </a:lnTo>
                  <a:lnTo>
                    <a:pt x="45150" y="291085"/>
                  </a:lnTo>
                  <a:lnTo>
                    <a:pt x="46112" y="289623"/>
                  </a:lnTo>
                  <a:close/>
                </a:path>
              </a:pathLst>
            </a:custGeom>
            <a:solidFill>
              <a:srgbClr val="FF0000"/>
            </a:solidFill>
          </p:spPr>
          <p:txBody>
            <a:bodyPr wrap="square" lIns="0" tIns="0" rIns="0" bIns="0" rtlCol="0"/>
            <a:lstStyle/>
            <a:p>
              <a:endParaRPr/>
            </a:p>
          </p:txBody>
        </p:sp>
        <p:pic>
          <p:nvPicPr>
            <p:cNvPr id="17" name="object 17"/>
            <p:cNvPicPr/>
            <p:nvPr/>
          </p:nvPicPr>
          <p:blipFill>
            <a:blip r:embed="rId5" cstate="print"/>
            <a:stretch>
              <a:fillRect/>
            </a:stretch>
          </p:blipFill>
          <p:spPr>
            <a:xfrm>
              <a:off x="4428744" y="3904488"/>
              <a:ext cx="405384" cy="411480"/>
            </a:xfrm>
            <a:prstGeom prst="rect">
              <a:avLst/>
            </a:prstGeom>
          </p:spPr>
        </p:pic>
        <p:sp>
          <p:nvSpPr>
            <p:cNvPr id="18" name="object 18"/>
            <p:cNvSpPr/>
            <p:nvPr/>
          </p:nvSpPr>
          <p:spPr>
            <a:xfrm>
              <a:off x="4485265" y="3938733"/>
              <a:ext cx="293370" cy="300355"/>
            </a:xfrm>
            <a:custGeom>
              <a:avLst/>
              <a:gdLst/>
              <a:ahLst/>
              <a:cxnLst/>
              <a:rect l="l" t="t" r="r" b="b"/>
              <a:pathLst>
                <a:path w="293370" h="300354">
                  <a:moveTo>
                    <a:pt x="0" y="149892"/>
                  </a:moveTo>
                  <a:lnTo>
                    <a:pt x="7474" y="102514"/>
                  </a:lnTo>
                  <a:lnTo>
                    <a:pt x="28288" y="61367"/>
                  </a:lnTo>
                  <a:lnTo>
                    <a:pt x="60026" y="28920"/>
                  </a:lnTo>
                  <a:lnTo>
                    <a:pt x="100274" y="7641"/>
                  </a:lnTo>
                  <a:lnTo>
                    <a:pt x="146616" y="0"/>
                  </a:lnTo>
                  <a:lnTo>
                    <a:pt x="192958" y="7641"/>
                  </a:lnTo>
                  <a:lnTo>
                    <a:pt x="233206" y="28920"/>
                  </a:lnTo>
                  <a:lnTo>
                    <a:pt x="264944" y="61367"/>
                  </a:lnTo>
                  <a:lnTo>
                    <a:pt x="285758" y="102514"/>
                  </a:lnTo>
                  <a:lnTo>
                    <a:pt x="293233" y="149892"/>
                  </a:lnTo>
                  <a:lnTo>
                    <a:pt x="285758" y="197269"/>
                  </a:lnTo>
                  <a:lnTo>
                    <a:pt x="264944" y="238416"/>
                  </a:lnTo>
                  <a:lnTo>
                    <a:pt x="233206" y="270863"/>
                  </a:lnTo>
                  <a:lnTo>
                    <a:pt x="192958" y="292142"/>
                  </a:lnTo>
                  <a:lnTo>
                    <a:pt x="146616" y="299784"/>
                  </a:lnTo>
                  <a:lnTo>
                    <a:pt x="100274" y="292142"/>
                  </a:lnTo>
                  <a:lnTo>
                    <a:pt x="60026" y="270863"/>
                  </a:lnTo>
                  <a:lnTo>
                    <a:pt x="28288" y="238416"/>
                  </a:lnTo>
                  <a:lnTo>
                    <a:pt x="7474" y="197269"/>
                  </a:lnTo>
                  <a:lnTo>
                    <a:pt x="0" y="149892"/>
                  </a:lnTo>
                  <a:close/>
                </a:path>
              </a:pathLst>
            </a:custGeom>
            <a:ln w="28575">
              <a:solidFill>
                <a:srgbClr val="FF0000"/>
              </a:solidFill>
            </a:ln>
          </p:spPr>
          <p:txBody>
            <a:bodyPr wrap="square" lIns="0" tIns="0" rIns="0" bIns="0" rtlCol="0"/>
            <a:lstStyle/>
            <a:p>
              <a:endParaRPr/>
            </a:p>
          </p:txBody>
        </p:sp>
      </p:grpSp>
      <p:grpSp>
        <p:nvGrpSpPr>
          <p:cNvPr id="19" name="object 19"/>
          <p:cNvGrpSpPr/>
          <p:nvPr/>
        </p:nvGrpSpPr>
        <p:grpSpPr>
          <a:xfrm>
            <a:off x="4815841" y="4730497"/>
            <a:ext cx="1710055" cy="725805"/>
            <a:chOff x="3291840" y="4730496"/>
            <a:chExt cx="1710055" cy="725805"/>
          </a:xfrm>
        </p:grpSpPr>
        <p:pic>
          <p:nvPicPr>
            <p:cNvPr id="20" name="object 20"/>
            <p:cNvPicPr/>
            <p:nvPr/>
          </p:nvPicPr>
          <p:blipFill>
            <a:blip r:embed="rId6" cstate="print"/>
            <a:stretch>
              <a:fillRect/>
            </a:stretch>
          </p:blipFill>
          <p:spPr>
            <a:xfrm>
              <a:off x="3291840" y="4730496"/>
              <a:ext cx="1603248" cy="512064"/>
            </a:xfrm>
            <a:prstGeom prst="rect">
              <a:avLst/>
            </a:prstGeom>
          </p:spPr>
        </p:pic>
        <p:sp>
          <p:nvSpPr>
            <p:cNvPr id="21" name="object 21"/>
            <p:cNvSpPr/>
            <p:nvPr/>
          </p:nvSpPr>
          <p:spPr>
            <a:xfrm>
              <a:off x="3445672" y="4752943"/>
              <a:ext cx="1408430" cy="340360"/>
            </a:xfrm>
            <a:custGeom>
              <a:avLst/>
              <a:gdLst/>
              <a:ahLst/>
              <a:cxnLst/>
              <a:rect l="l" t="t" r="r" b="b"/>
              <a:pathLst>
                <a:path w="1408429" h="340360">
                  <a:moveTo>
                    <a:pt x="930455" y="25364"/>
                  </a:moveTo>
                  <a:lnTo>
                    <a:pt x="770553" y="25364"/>
                  </a:lnTo>
                  <a:lnTo>
                    <a:pt x="812893" y="27566"/>
                  </a:lnTo>
                  <a:lnTo>
                    <a:pt x="854515" y="33096"/>
                  </a:lnTo>
                  <a:lnTo>
                    <a:pt x="895488" y="41742"/>
                  </a:lnTo>
                  <a:lnTo>
                    <a:pt x="935873" y="53296"/>
                  </a:lnTo>
                  <a:lnTo>
                    <a:pt x="975724" y="67548"/>
                  </a:lnTo>
                  <a:lnTo>
                    <a:pt x="1015091" y="84288"/>
                  </a:lnTo>
                  <a:lnTo>
                    <a:pt x="1054025" y="103300"/>
                  </a:lnTo>
                  <a:lnTo>
                    <a:pt x="1092567" y="124366"/>
                  </a:lnTo>
                  <a:lnTo>
                    <a:pt x="1130766" y="147265"/>
                  </a:lnTo>
                  <a:lnTo>
                    <a:pt x="1168666" y="171777"/>
                  </a:lnTo>
                  <a:lnTo>
                    <a:pt x="1206314" y="197679"/>
                  </a:lnTo>
                  <a:lnTo>
                    <a:pt x="1243686" y="224694"/>
                  </a:lnTo>
                  <a:lnTo>
                    <a:pt x="1318193" y="281453"/>
                  </a:lnTo>
                  <a:lnTo>
                    <a:pt x="1392462" y="340164"/>
                  </a:lnTo>
                  <a:lnTo>
                    <a:pt x="1408214" y="320239"/>
                  </a:lnTo>
                  <a:lnTo>
                    <a:pt x="1333944" y="261528"/>
                  </a:lnTo>
                  <a:lnTo>
                    <a:pt x="1259080" y="204489"/>
                  </a:lnTo>
                  <a:lnTo>
                    <a:pt x="1221195" y="177095"/>
                  </a:lnTo>
                  <a:lnTo>
                    <a:pt x="1183064" y="150853"/>
                  </a:lnTo>
                  <a:lnTo>
                    <a:pt x="1144563" y="125939"/>
                  </a:lnTo>
                  <a:lnTo>
                    <a:pt x="1105631" y="102582"/>
                  </a:lnTo>
                  <a:lnTo>
                    <a:pt x="1066211" y="81014"/>
                  </a:lnTo>
                  <a:lnTo>
                    <a:pt x="1026245" y="61468"/>
                  </a:lnTo>
                  <a:lnTo>
                    <a:pt x="985672" y="44178"/>
                  </a:lnTo>
                  <a:lnTo>
                    <a:pt x="944439" y="29383"/>
                  </a:lnTo>
                  <a:lnTo>
                    <a:pt x="930455" y="25364"/>
                  </a:lnTo>
                  <a:close/>
                </a:path>
                <a:path w="1408429" h="340360">
                  <a:moveTo>
                    <a:pt x="81888" y="221975"/>
                  </a:moveTo>
                  <a:lnTo>
                    <a:pt x="73889" y="222793"/>
                  </a:lnTo>
                  <a:lnTo>
                    <a:pt x="0" y="313510"/>
                  </a:lnTo>
                  <a:lnTo>
                    <a:pt x="115337" y="333175"/>
                  </a:lnTo>
                  <a:lnTo>
                    <a:pt x="121898" y="328526"/>
                  </a:lnTo>
                  <a:lnTo>
                    <a:pt x="123958" y="316443"/>
                  </a:lnTo>
                  <a:lnTo>
                    <a:pt x="28310" y="316443"/>
                  </a:lnTo>
                  <a:lnTo>
                    <a:pt x="18879" y="292859"/>
                  </a:lnTo>
                  <a:lnTo>
                    <a:pt x="60871" y="274598"/>
                  </a:lnTo>
                  <a:lnTo>
                    <a:pt x="93583" y="238833"/>
                  </a:lnTo>
                  <a:lnTo>
                    <a:pt x="92765" y="230833"/>
                  </a:lnTo>
                  <a:lnTo>
                    <a:pt x="81888" y="221975"/>
                  </a:lnTo>
                  <a:close/>
                </a:path>
                <a:path w="1408429" h="340360">
                  <a:moveTo>
                    <a:pt x="66736" y="271795"/>
                  </a:moveTo>
                  <a:lnTo>
                    <a:pt x="60871" y="274598"/>
                  </a:lnTo>
                  <a:lnTo>
                    <a:pt x="42675" y="282840"/>
                  </a:lnTo>
                  <a:lnTo>
                    <a:pt x="25660" y="290153"/>
                  </a:lnTo>
                  <a:lnTo>
                    <a:pt x="18879" y="292859"/>
                  </a:lnTo>
                  <a:lnTo>
                    <a:pt x="28310" y="316443"/>
                  </a:lnTo>
                  <a:lnTo>
                    <a:pt x="35692" y="313488"/>
                  </a:lnTo>
                  <a:lnTo>
                    <a:pt x="37590" y="312671"/>
                  </a:lnTo>
                  <a:lnTo>
                    <a:pt x="33442" y="312671"/>
                  </a:lnTo>
                  <a:lnTo>
                    <a:pt x="25730" y="292131"/>
                  </a:lnTo>
                  <a:lnTo>
                    <a:pt x="50172" y="292131"/>
                  </a:lnTo>
                  <a:lnTo>
                    <a:pt x="66736" y="271795"/>
                  </a:lnTo>
                  <a:close/>
                </a:path>
                <a:path w="1408429" h="340360">
                  <a:moveTo>
                    <a:pt x="67854" y="299313"/>
                  </a:moveTo>
                  <a:lnTo>
                    <a:pt x="53158" y="305976"/>
                  </a:lnTo>
                  <a:lnTo>
                    <a:pt x="35634" y="313510"/>
                  </a:lnTo>
                  <a:lnTo>
                    <a:pt x="28310" y="316443"/>
                  </a:lnTo>
                  <a:lnTo>
                    <a:pt x="123958" y="316443"/>
                  </a:lnTo>
                  <a:lnTo>
                    <a:pt x="124255" y="314698"/>
                  </a:lnTo>
                  <a:lnTo>
                    <a:pt x="119606" y="308137"/>
                  </a:lnTo>
                  <a:lnTo>
                    <a:pt x="67854" y="299313"/>
                  </a:lnTo>
                  <a:close/>
                </a:path>
                <a:path w="1408429" h="340360">
                  <a:moveTo>
                    <a:pt x="25730" y="292131"/>
                  </a:moveTo>
                  <a:lnTo>
                    <a:pt x="33442" y="312671"/>
                  </a:lnTo>
                  <a:lnTo>
                    <a:pt x="47192" y="295790"/>
                  </a:lnTo>
                  <a:lnTo>
                    <a:pt x="25730" y="292131"/>
                  </a:lnTo>
                  <a:close/>
                </a:path>
                <a:path w="1408429" h="340360">
                  <a:moveTo>
                    <a:pt x="47192" y="295790"/>
                  </a:moveTo>
                  <a:lnTo>
                    <a:pt x="33442" y="312671"/>
                  </a:lnTo>
                  <a:lnTo>
                    <a:pt x="37590" y="312671"/>
                  </a:lnTo>
                  <a:lnTo>
                    <a:pt x="53158" y="305976"/>
                  </a:lnTo>
                  <a:lnTo>
                    <a:pt x="67854" y="299313"/>
                  </a:lnTo>
                  <a:lnTo>
                    <a:pt x="47192" y="295790"/>
                  </a:lnTo>
                  <a:close/>
                </a:path>
                <a:path w="1408429" h="340360">
                  <a:moveTo>
                    <a:pt x="771897" y="0"/>
                  </a:moveTo>
                  <a:lnTo>
                    <a:pt x="724705" y="2393"/>
                  </a:lnTo>
                  <a:lnTo>
                    <a:pt x="674916" y="10256"/>
                  </a:lnTo>
                  <a:lnTo>
                    <a:pt x="622946" y="22823"/>
                  </a:lnTo>
                  <a:lnTo>
                    <a:pt x="569454" y="39324"/>
                  </a:lnTo>
                  <a:lnTo>
                    <a:pt x="514601" y="59176"/>
                  </a:lnTo>
                  <a:lnTo>
                    <a:pt x="459132" y="81647"/>
                  </a:lnTo>
                  <a:lnTo>
                    <a:pt x="403599" y="106056"/>
                  </a:lnTo>
                  <a:lnTo>
                    <a:pt x="348561" y="131733"/>
                  </a:lnTo>
                  <a:lnTo>
                    <a:pt x="294584" y="158001"/>
                  </a:lnTo>
                  <a:lnTo>
                    <a:pt x="100825" y="255506"/>
                  </a:lnTo>
                  <a:lnTo>
                    <a:pt x="66736" y="271795"/>
                  </a:lnTo>
                  <a:lnTo>
                    <a:pt x="47192" y="295790"/>
                  </a:lnTo>
                  <a:lnTo>
                    <a:pt x="67854" y="299313"/>
                  </a:lnTo>
                  <a:lnTo>
                    <a:pt x="71822" y="297515"/>
                  </a:lnTo>
                  <a:lnTo>
                    <a:pt x="112148" y="278243"/>
                  </a:lnTo>
                  <a:lnTo>
                    <a:pt x="305699" y="180840"/>
                  </a:lnTo>
                  <a:lnTo>
                    <a:pt x="359300" y="154750"/>
                  </a:lnTo>
                  <a:lnTo>
                    <a:pt x="413823" y="129308"/>
                  </a:lnTo>
                  <a:lnTo>
                    <a:pt x="468673" y="105187"/>
                  </a:lnTo>
                  <a:lnTo>
                    <a:pt x="523251" y="83059"/>
                  </a:lnTo>
                  <a:lnTo>
                    <a:pt x="576947" y="63593"/>
                  </a:lnTo>
                  <a:lnTo>
                    <a:pt x="629349" y="47402"/>
                  </a:lnTo>
                  <a:lnTo>
                    <a:pt x="679458" y="35247"/>
                  </a:lnTo>
                  <a:lnTo>
                    <a:pt x="726774" y="27708"/>
                  </a:lnTo>
                  <a:lnTo>
                    <a:pt x="770553" y="25364"/>
                  </a:lnTo>
                  <a:lnTo>
                    <a:pt x="930455" y="25364"/>
                  </a:lnTo>
                  <a:lnTo>
                    <a:pt x="902491" y="17326"/>
                  </a:lnTo>
                  <a:lnTo>
                    <a:pt x="859778" y="8247"/>
                  </a:lnTo>
                  <a:lnTo>
                    <a:pt x="816259" y="2391"/>
                  </a:lnTo>
                  <a:lnTo>
                    <a:pt x="771897" y="0"/>
                  </a:lnTo>
                  <a:close/>
                </a:path>
                <a:path w="1408429" h="340360">
                  <a:moveTo>
                    <a:pt x="50172" y="292131"/>
                  </a:moveTo>
                  <a:lnTo>
                    <a:pt x="25730" y="292131"/>
                  </a:lnTo>
                  <a:lnTo>
                    <a:pt x="47192" y="295790"/>
                  </a:lnTo>
                  <a:lnTo>
                    <a:pt x="50172" y="292131"/>
                  </a:lnTo>
                  <a:close/>
                </a:path>
              </a:pathLst>
            </a:custGeom>
            <a:solidFill>
              <a:srgbClr val="FF0000"/>
            </a:solidFill>
          </p:spPr>
          <p:txBody>
            <a:bodyPr wrap="square" lIns="0" tIns="0" rIns="0" bIns="0" rtlCol="0"/>
            <a:lstStyle/>
            <a:p>
              <a:endParaRPr/>
            </a:p>
          </p:txBody>
        </p:sp>
        <p:pic>
          <p:nvPicPr>
            <p:cNvPr id="22" name="object 22"/>
            <p:cNvPicPr/>
            <p:nvPr/>
          </p:nvPicPr>
          <p:blipFill>
            <a:blip r:embed="rId7" cstate="print"/>
            <a:stretch>
              <a:fillRect/>
            </a:stretch>
          </p:blipFill>
          <p:spPr>
            <a:xfrm>
              <a:off x="4535424" y="5056632"/>
              <a:ext cx="466344" cy="399288"/>
            </a:xfrm>
            <a:prstGeom prst="rect">
              <a:avLst/>
            </a:prstGeom>
          </p:spPr>
        </p:pic>
        <p:sp>
          <p:nvSpPr>
            <p:cNvPr id="23" name="object 23"/>
            <p:cNvSpPr/>
            <p:nvPr/>
          </p:nvSpPr>
          <p:spPr>
            <a:xfrm>
              <a:off x="4591498" y="5088053"/>
              <a:ext cx="356235" cy="290195"/>
            </a:xfrm>
            <a:custGeom>
              <a:avLst/>
              <a:gdLst/>
              <a:ahLst/>
              <a:cxnLst/>
              <a:rect l="l" t="t" r="r" b="b"/>
              <a:pathLst>
                <a:path w="356235" h="290195">
                  <a:moveTo>
                    <a:pt x="0" y="145017"/>
                  </a:moveTo>
                  <a:lnTo>
                    <a:pt x="6355" y="106466"/>
                  </a:lnTo>
                  <a:lnTo>
                    <a:pt x="24292" y="71824"/>
                  </a:lnTo>
                  <a:lnTo>
                    <a:pt x="52115" y="42474"/>
                  </a:lnTo>
                  <a:lnTo>
                    <a:pt x="88126" y="19799"/>
                  </a:lnTo>
                  <a:lnTo>
                    <a:pt x="130630" y="5180"/>
                  </a:lnTo>
                  <a:lnTo>
                    <a:pt x="177932" y="0"/>
                  </a:lnTo>
                  <a:lnTo>
                    <a:pt x="225233" y="5180"/>
                  </a:lnTo>
                  <a:lnTo>
                    <a:pt x="267737" y="19799"/>
                  </a:lnTo>
                  <a:lnTo>
                    <a:pt x="303748" y="42474"/>
                  </a:lnTo>
                  <a:lnTo>
                    <a:pt x="331571" y="71824"/>
                  </a:lnTo>
                  <a:lnTo>
                    <a:pt x="349508" y="106466"/>
                  </a:lnTo>
                  <a:lnTo>
                    <a:pt x="355864" y="145017"/>
                  </a:lnTo>
                  <a:lnTo>
                    <a:pt x="349508" y="183568"/>
                  </a:lnTo>
                  <a:lnTo>
                    <a:pt x="331571" y="218210"/>
                  </a:lnTo>
                  <a:lnTo>
                    <a:pt x="303748" y="247560"/>
                  </a:lnTo>
                  <a:lnTo>
                    <a:pt x="267737" y="270235"/>
                  </a:lnTo>
                  <a:lnTo>
                    <a:pt x="225233" y="284854"/>
                  </a:lnTo>
                  <a:lnTo>
                    <a:pt x="177932" y="290035"/>
                  </a:lnTo>
                  <a:lnTo>
                    <a:pt x="130630" y="284854"/>
                  </a:lnTo>
                  <a:lnTo>
                    <a:pt x="88126" y="270235"/>
                  </a:lnTo>
                  <a:lnTo>
                    <a:pt x="52115" y="247560"/>
                  </a:lnTo>
                  <a:lnTo>
                    <a:pt x="24292" y="218210"/>
                  </a:lnTo>
                  <a:lnTo>
                    <a:pt x="6355" y="183568"/>
                  </a:lnTo>
                  <a:lnTo>
                    <a:pt x="0" y="145017"/>
                  </a:lnTo>
                  <a:close/>
                </a:path>
              </a:pathLst>
            </a:custGeom>
            <a:ln w="28575">
              <a:solidFill>
                <a:srgbClr val="FF0000"/>
              </a:solidFill>
            </a:ln>
          </p:spPr>
          <p:txBody>
            <a:bodyPr wrap="square" lIns="0" tIns="0" rIns="0" bIns="0" rtlCol="0"/>
            <a:lstStyle/>
            <a:p>
              <a:endParaRPr/>
            </a:p>
          </p:txBody>
        </p:sp>
      </p:grpSp>
      <p:sp>
        <p:nvSpPr>
          <p:cNvPr id="24" name="object 24"/>
          <p:cNvSpPr txBox="1"/>
          <p:nvPr/>
        </p:nvSpPr>
        <p:spPr>
          <a:xfrm>
            <a:off x="6395243" y="3117087"/>
            <a:ext cx="207645" cy="406400"/>
          </a:xfrm>
          <a:prstGeom prst="rect">
            <a:avLst/>
          </a:prstGeom>
        </p:spPr>
        <p:txBody>
          <a:bodyPr vert="horz" wrap="square" lIns="0" tIns="12700" rIns="0" bIns="0" rtlCol="0">
            <a:spAutoFit/>
          </a:bodyPr>
          <a:lstStyle/>
          <a:p>
            <a:pPr marL="12700">
              <a:spcBef>
                <a:spcPts val="100"/>
              </a:spcBef>
            </a:pPr>
            <a:r>
              <a:rPr sz="2500" spc="180" dirty="0">
                <a:solidFill>
                  <a:srgbClr val="0070C0"/>
                </a:solidFill>
                <a:latin typeface="Arial MT"/>
                <a:cs typeface="Arial MT"/>
              </a:rPr>
              <a:t>J</a:t>
            </a:r>
            <a:endParaRPr sz="2500">
              <a:latin typeface="Arial MT"/>
              <a:cs typeface="Arial MT"/>
            </a:endParaRPr>
          </a:p>
        </p:txBody>
      </p:sp>
      <p:sp>
        <p:nvSpPr>
          <p:cNvPr id="25" name="object 25"/>
          <p:cNvSpPr txBox="1"/>
          <p:nvPr/>
        </p:nvSpPr>
        <p:spPr>
          <a:xfrm>
            <a:off x="6395242" y="4247895"/>
            <a:ext cx="217170" cy="406400"/>
          </a:xfrm>
          <a:prstGeom prst="rect">
            <a:avLst/>
          </a:prstGeom>
        </p:spPr>
        <p:txBody>
          <a:bodyPr vert="horz" wrap="square" lIns="0" tIns="12700" rIns="0" bIns="0" rtlCol="0">
            <a:spAutoFit/>
          </a:bodyPr>
          <a:lstStyle/>
          <a:p>
            <a:pPr marL="12700">
              <a:spcBef>
                <a:spcPts val="100"/>
              </a:spcBef>
            </a:pPr>
            <a:r>
              <a:rPr sz="2500" spc="114" dirty="0">
                <a:solidFill>
                  <a:srgbClr val="0070C0"/>
                </a:solidFill>
                <a:latin typeface="Arial MT"/>
                <a:cs typeface="Arial MT"/>
              </a:rPr>
              <a:t>o</a:t>
            </a:r>
            <a:endParaRPr sz="2500">
              <a:latin typeface="Arial MT"/>
              <a:cs typeface="Arial MT"/>
            </a:endParaRPr>
          </a:p>
        </p:txBody>
      </p:sp>
      <p:sp>
        <p:nvSpPr>
          <p:cNvPr id="26" name="object 26"/>
          <p:cNvSpPr txBox="1"/>
          <p:nvPr/>
        </p:nvSpPr>
        <p:spPr>
          <a:xfrm>
            <a:off x="6395242" y="5393944"/>
            <a:ext cx="217170" cy="406400"/>
          </a:xfrm>
          <a:prstGeom prst="rect">
            <a:avLst/>
          </a:prstGeom>
        </p:spPr>
        <p:txBody>
          <a:bodyPr vert="horz" wrap="square" lIns="0" tIns="12700" rIns="0" bIns="0" rtlCol="0">
            <a:spAutoFit/>
          </a:bodyPr>
          <a:lstStyle/>
          <a:p>
            <a:pPr marL="12700">
              <a:spcBef>
                <a:spcPts val="100"/>
              </a:spcBef>
            </a:pPr>
            <a:r>
              <a:rPr sz="2500" spc="114" dirty="0">
                <a:solidFill>
                  <a:srgbClr val="0070C0"/>
                </a:solidFill>
                <a:latin typeface="Arial MT"/>
                <a:cs typeface="Arial MT"/>
              </a:rPr>
              <a:t>n</a:t>
            </a:r>
            <a:endParaRPr sz="2500">
              <a:latin typeface="Arial MT"/>
              <a:cs typeface="Arial M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94323" y="486156"/>
            <a:ext cx="5003165"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65" dirty="0"/>
              <a:t> </a:t>
            </a:r>
            <a:r>
              <a:rPr spc="225" dirty="0"/>
              <a:t>over</a:t>
            </a:r>
            <a:r>
              <a:rPr spc="-165" dirty="0"/>
              <a:t> </a:t>
            </a:r>
            <a:r>
              <a:rPr spc="225" dirty="0"/>
              <a:t>Lists</a:t>
            </a:r>
          </a:p>
        </p:txBody>
      </p:sp>
      <p:sp>
        <p:nvSpPr>
          <p:cNvPr id="3" name="object 3"/>
          <p:cNvSpPr txBox="1"/>
          <p:nvPr/>
        </p:nvSpPr>
        <p:spPr>
          <a:xfrm>
            <a:off x="1983741" y="1556511"/>
            <a:ext cx="7244715" cy="4290918"/>
          </a:xfrm>
          <a:prstGeom prst="rect">
            <a:avLst/>
          </a:prstGeom>
        </p:spPr>
        <p:txBody>
          <a:bodyPr vert="horz" wrap="square" lIns="0" tIns="12700" rIns="0" bIns="0" rtlCol="0">
            <a:spAutoFit/>
          </a:bodyPr>
          <a:lstStyle/>
          <a:p>
            <a:pPr marL="546100" marR="2073275" indent="-457200">
              <a:spcBef>
                <a:spcPts val="100"/>
              </a:spcBef>
            </a:pPr>
            <a:r>
              <a:rPr sz="2500" spc="160" dirty="0">
                <a:solidFill>
                  <a:srgbClr val="FF0000"/>
                </a:solidFill>
                <a:latin typeface="Arial MT"/>
                <a:cs typeface="Arial MT"/>
              </a:rPr>
              <a:t>for</a:t>
            </a:r>
            <a:r>
              <a:rPr sz="2500" spc="-75" dirty="0">
                <a:solidFill>
                  <a:srgbClr val="FF0000"/>
                </a:solidFill>
                <a:latin typeface="Arial MT"/>
                <a:cs typeface="Arial MT"/>
              </a:rPr>
              <a:t> </a:t>
            </a:r>
            <a:r>
              <a:rPr sz="2500" spc="130" dirty="0">
                <a:solidFill>
                  <a:srgbClr val="FFC000"/>
                </a:solidFill>
                <a:latin typeface="Arial MT"/>
                <a:cs typeface="Arial MT"/>
              </a:rPr>
              <a:t>item</a:t>
            </a:r>
            <a:r>
              <a:rPr sz="2500" spc="-80" dirty="0">
                <a:solidFill>
                  <a:srgbClr val="FFC000"/>
                </a:solidFill>
                <a:latin typeface="Arial MT"/>
                <a:cs typeface="Arial MT"/>
              </a:rPr>
              <a:t> </a:t>
            </a:r>
            <a:r>
              <a:rPr sz="2500" spc="114" dirty="0">
                <a:solidFill>
                  <a:srgbClr val="D32CFF"/>
                </a:solidFill>
                <a:latin typeface="Arial MT"/>
                <a:cs typeface="Arial MT"/>
              </a:rPr>
              <a:t>in</a:t>
            </a:r>
            <a:r>
              <a:rPr sz="2500" spc="-80" dirty="0">
                <a:solidFill>
                  <a:srgbClr val="D32CFF"/>
                </a:solidFill>
                <a:latin typeface="Arial MT"/>
                <a:cs typeface="Arial MT"/>
              </a:rPr>
              <a:t> </a:t>
            </a:r>
            <a:r>
              <a:rPr sz="2500" spc="150" dirty="0">
                <a:solidFill>
                  <a:srgbClr val="0070C0"/>
                </a:solidFill>
                <a:latin typeface="Arial MT"/>
                <a:cs typeface="Arial MT"/>
              </a:rPr>
              <a:t>[’Jon',</a:t>
            </a:r>
            <a:r>
              <a:rPr sz="2500" spc="-70" dirty="0">
                <a:solidFill>
                  <a:srgbClr val="0070C0"/>
                </a:solidFill>
                <a:latin typeface="Arial MT"/>
                <a:cs typeface="Arial MT"/>
              </a:rPr>
              <a:t> </a:t>
            </a:r>
            <a:r>
              <a:rPr sz="2500" spc="105" dirty="0">
                <a:solidFill>
                  <a:srgbClr val="0070C0"/>
                </a:solidFill>
                <a:latin typeface="Arial MT"/>
                <a:cs typeface="Arial MT"/>
              </a:rPr>
              <a:t>’Sansa',</a:t>
            </a:r>
            <a:r>
              <a:rPr sz="2500" spc="-75" dirty="0">
                <a:solidFill>
                  <a:srgbClr val="0070C0"/>
                </a:solidFill>
                <a:latin typeface="Arial MT"/>
                <a:cs typeface="Arial MT"/>
              </a:rPr>
              <a:t> </a:t>
            </a:r>
            <a:r>
              <a:rPr sz="2500" spc="145" dirty="0">
                <a:solidFill>
                  <a:srgbClr val="0070C0"/>
                </a:solidFill>
                <a:latin typeface="Arial MT"/>
                <a:cs typeface="Arial MT"/>
              </a:rPr>
              <a:t>’Arya']</a:t>
            </a:r>
            <a:r>
              <a:rPr sz="2500" spc="145" dirty="0">
                <a:solidFill>
                  <a:srgbClr val="FF0000"/>
                </a:solidFill>
                <a:latin typeface="Arial MT"/>
                <a:cs typeface="Arial MT"/>
              </a:rPr>
              <a:t>: </a:t>
            </a:r>
            <a:r>
              <a:rPr sz="2500" spc="-680" dirty="0">
                <a:solidFill>
                  <a:srgbClr val="FF0000"/>
                </a:solidFill>
                <a:latin typeface="Arial MT"/>
                <a:cs typeface="Arial MT"/>
              </a:rPr>
              <a:t> </a:t>
            </a:r>
            <a:r>
              <a:rPr sz="2500" spc="135" dirty="0">
                <a:solidFill>
                  <a:srgbClr val="D32CFF"/>
                </a:solidFill>
                <a:latin typeface="Arial MT"/>
                <a:cs typeface="Arial MT"/>
              </a:rPr>
              <a:t>print(</a:t>
            </a:r>
            <a:r>
              <a:rPr sz="2500" spc="135" dirty="0">
                <a:solidFill>
                  <a:srgbClr val="FFC000"/>
                </a:solidFill>
                <a:latin typeface="Arial MT"/>
                <a:cs typeface="Arial MT"/>
              </a:rPr>
              <a:t>item</a:t>
            </a:r>
            <a:r>
              <a:rPr sz="2500" spc="135" dirty="0">
                <a:solidFill>
                  <a:srgbClr val="D32CFF"/>
                </a:solidFill>
                <a:latin typeface="Arial MT"/>
                <a:cs typeface="Arial MT"/>
              </a:rPr>
              <a:t>)</a:t>
            </a:r>
            <a:endParaRPr sz="2500">
              <a:latin typeface="Arial MT"/>
              <a:cs typeface="Arial MT"/>
            </a:endParaRPr>
          </a:p>
          <a:p>
            <a:pPr>
              <a:spcBef>
                <a:spcPts val="10"/>
              </a:spcBef>
            </a:pPr>
            <a:endParaRPr sz="2600">
              <a:latin typeface="Arial MT"/>
              <a:cs typeface="Arial MT"/>
            </a:endParaRPr>
          </a:p>
          <a:p>
            <a:pPr marL="88900" marR="139700" algn="ctr">
              <a:tabLst>
                <a:tab pos="2028189" algn="l"/>
              </a:tabLst>
            </a:pPr>
            <a:r>
              <a:rPr sz="2500" spc="90" dirty="0">
                <a:solidFill>
                  <a:srgbClr val="FFFFFF"/>
                </a:solidFill>
                <a:latin typeface="Arial MT"/>
                <a:cs typeface="Arial MT"/>
              </a:rPr>
              <a:t>1</a:t>
            </a:r>
            <a:r>
              <a:rPr sz="2550" spc="135" baseline="26143" dirty="0">
                <a:solidFill>
                  <a:srgbClr val="FFFFFF"/>
                </a:solidFill>
                <a:latin typeface="Arial MT"/>
                <a:cs typeface="Arial MT"/>
              </a:rPr>
              <a:t>st</a:t>
            </a:r>
            <a:r>
              <a:rPr sz="2550" spc="202" baseline="26143" dirty="0">
                <a:solidFill>
                  <a:srgbClr val="FFFFFF"/>
                </a:solidFill>
                <a:latin typeface="Arial MT"/>
                <a:cs typeface="Arial MT"/>
              </a:rPr>
              <a:t> </a:t>
            </a:r>
            <a:r>
              <a:rPr sz="2500" spc="120" dirty="0">
                <a:solidFill>
                  <a:srgbClr val="FFFFFF"/>
                </a:solidFill>
                <a:latin typeface="Arial MT"/>
                <a:cs typeface="Arial MT"/>
              </a:rPr>
              <a:t>Iteration:</a:t>
            </a:r>
            <a:r>
              <a:rPr sz="2500" spc="-65" dirty="0">
                <a:solidFill>
                  <a:srgbClr val="FFFFFF"/>
                </a:solidFill>
                <a:latin typeface="Arial MT"/>
                <a:cs typeface="Arial MT"/>
              </a:rPr>
              <a:t> </a:t>
            </a:r>
            <a:r>
              <a:rPr sz="2500" spc="160" dirty="0">
                <a:solidFill>
                  <a:srgbClr val="FF0000"/>
                </a:solidFill>
                <a:latin typeface="Arial MT"/>
                <a:cs typeface="Arial MT"/>
              </a:rPr>
              <a:t>for</a:t>
            </a:r>
            <a:r>
              <a:rPr sz="2500" spc="-65" dirty="0">
                <a:solidFill>
                  <a:srgbClr val="FF0000"/>
                </a:solidFill>
                <a:latin typeface="Arial MT"/>
                <a:cs typeface="Arial MT"/>
              </a:rPr>
              <a:t> </a:t>
            </a:r>
            <a:r>
              <a:rPr sz="2500" spc="130" dirty="0">
                <a:solidFill>
                  <a:srgbClr val="FFC000"/>
                </a:solidFill>
                <a:latin typeface="Arial MT"/>
                <a:cs typeface="Arial MT"/>
              </a:rPr>
              <a:t>item</a:t>
            </a:r>
            <a:r>
              <a:rPr sz="2500" spc="-70" dirty="0">
                <a:solidFill>
                  <a:srgbClr val="FFC000"/>
                </a:solidFill>
                <a:latin typeface="Arial MT"/>
                <a:cs typeface="Arial MT"/>
              </a:rPr>
              <a:t> </a:t>
            </a:r>
            <a:r>
              <a:rPr sz="2500" spc="114" dirty="0">
                <a:solidFill>
                  <a:srgbClr val="D32CFF"/>
                </a:solidFill>
                <a:latin typeface="Arial MT"/>
                <a:cs typeface="Arial MT"/>
              </a:rPr>
              <a:t>in</a:t>
            </a:r>
            <a:r>
              <a:rPr sz="2500" spc="-70" dirty="0">
                <a:solidFill>
                  <a:srgbClr val="D32CFF"/>
                </a:solidFill>
                <a:latin typeface="Arial MT"/>
                <a:cs typeface="Arial MT"/>
              </a:rPr>
              <a:t> </a:t>
            </a:r>
            <a:r>
              <a:rPr sz="2500" spc="150" dirty="0">
                <a:solidFill>
                  <a:srgbClr val="0070C0"/>
                </a:solidFill>
                <a:latin typeface="Arial MT"/>
                <a:cs typeface="Arial MT"/>
              </a:rPr>
              <a:t>[’Jon',</a:t>
            </a:r>
            <a:r>
              <a:rPr sz="2500" spc="-65" dirty="0">
                <a:solidFill>
                  <a:srgbClr val="0070C0"/>
                </a:solidFill>
                <a:latin typeface="Arial MT"/>
                <a:cs typeface="Arial MT"/>
              </a:rPr>
              <a:t> </a:t>
            </a:r>
            <a:r>
              <a:rPr sz="2500" spc="105" dirty="0">
                <a:solidFill>
                  <a:srgbClr val="0070C0"/>
                </a:solidFill>
                <a:latin typeface="Arial MT"/>
                <a:cs typeface="Arial MT"/>
              </a:rPr>
              <a:t>’Sansa',</a:t>
            </a:r>
            <a:r>
              <a:rPr sz="2500" spc="-65" dirty="0">
                <a:solidFill>
                  <a:srgbClr val="0070C0"/>
                </a:solidFill>
                <a:latin typeface="Arial MT"/>
                <a:cs typeface="Arial MT"/>
              </a:rPr>
              <a:t> </a:t>
            </a:r>
            <a:r>
              <a:rPr sz="2500" spc="145" dirty="0">
                <a:solidFill>
                  <a:srgbClr val="0070C0"/>
                </a:solidFill>
                <a:latin typeface="Arial MT"/>
                <a:cs typeface="Arial MT"/>
              </a:rPr>
              <a:t>’Arya']</a:t>
            </a:r>
            <a:r>
              <a:rPr sz="2500" spc="145" dirty="0">
                <a:solidFill>
                  <a:srgbClr val="FFFFFF"/>
                </a:solidFill>
                <a:latin typeface="Arial MT"/>
                <a:cs typeface="Arial MT"/>
              </a:rPr>
              <a:t>: </a:t>
            </a:r>
            <a:r>
              <a:rPr sz="2500" spc="-680" dirty="0">
                <a:solidFill>
                  <a:srgbClr val="FFFFFF"/>
                </a:solidFill>
                <a:latin typeface="Arial MT"/>
                <a:cs typeface="Arial MT"/>
              </a:rPr>
              <a:t> </a:t>
            </a:r>
            <a:r>
              <a:rPr sz="2500" spc="135" dirty="0">
                <a:solidFill>
                  <a:srgbClr val="D32CFF"/>
                </a:solidFill>
                <a:latin typeface="Arial MT"/>
                <a:cs typeface="Arial MT"/>
              </a:rPr>
              <a:t>print(</a:t>
            </a:r>
            <a:r>
              <a:rPr sz="2500" spc="135" dirty="0">
                <a:solidFill>
                  <a:srgbClr val="FFC000"/>
                </a:solidFill>
                <a:latin typeface="Arial MT"/>
                <a:cs typeface="Arial MT"/>
              </a:rPr>
              <a:t>item</a:t>
            </a:r>
            <a:r>
              <a:rPr sz="2500" spc="135" dirty="0">
                <a:solidFill>
                  <a:srgbClr val="D32CFF"/>
                </a:solidFill>
                <a:latin typeface="Arial MT"/>
                <a:cs typeface="Arial MT"/>
              </a:rPr>
              <a:t>)	</a:t>
            </a:r>
            <a:r>
              <a:rPr sz="2500" spc="140" dirty="0">
                <a:solidFill>
                  <a:srgbClr val="0070C0"/>
                </a:solidFill>
                <a:latin typeface="Arial MT"/>
                <a:cs typeface="Arial MT"/>
              </a:rPr>
              <a:t>Jon</a:t>
            </a:r>
            <a:endParaRPr sz="2500">
              <a:latin typeface="Arial MT"/>
              <a:cs typeface="Arial MT"/>
            </a:endParaRPr>
          </a:p>
          <a:p>
            <a:pPr>
              <a:spcBef>
                <a:spcPts val="10"/>
              </a:spcBef>
            </a:pPr>
            <a:endParaRPr sz="2600">
              <a:latin typeface="Arial MT"/>
              <a:cs typeface="Arial MT"/>
            </a:endParaRPr>
          </a:p>
          <a:p>
            <a:pPr marL="12700" algn="ctr"/>
            <a:r>
              <a:rPr sz="2500" spc="90" dirty="0">
                <a:solidFill>
                  <a:srgbClr val="FFFFFF"/>
                </a:solidFill>
                <a:latin typeface="Arial MT"/>
                <a:cs typeface="Arial MT"/>
              </a:rPr>
              <a:t>2</a:t>
            </a:r>
            <a:r>
              <a:rPr sz="2550" spc="135" baseline="26143" dirty="0">
                <a:solidFill>
                  <a:srgbClr val="FFFFFF"/>
                </a:solidFill>
                <a:latin typeface="Arial MT"/>
                <a:cs typeface="Arial MT"/>
              </a:rPr>
              <a:t>nd</a:t>
            </a:r>
            <a:r>
              <a:rPr sz="2550" spc="187" baseline="26143" dirty="0">
                <a:solidFill>
                  <a:srgbClr val="FFFFFF"/>
                </a:solidFill>
                <a:latin typeface="Arial MT"/>
                <a:cs typeface="Arial MT"/>
              </a:rPr>
              <a:t> </a:t>
            </a:r>
            <a:r>
              <a:rPr sz="2500" spc="120" dirty="0">
                <a:solidFill>
                  <a:srgbClr val="FFFFFF"/>
                </a:solidFill>
                <a:latin typeface="Arial MT"/>
                <a:cs typeface="Arial MT"/>
              </a:rPr>
              <a:t>Iteration:</a:t>
            </a:r>
            <a:r>
              <a:rPr sz="2500" spc="-65" dirty="0">
                <a:solidFill>
                  <a:srgbClr val="FFFFFF"/>
                </a:solidFill>
                <a:latin typeface="Arial MT"/>
                <a:cs typeface="Arial MT"/>
              </a:rPr>
              <a:t> </a:t>
            </a:r>
            <a:r>
              <a:rPr sz="2500" spc="160" dirty="0">
                <a:solidFill>
                  <a:srgbClr val="FF0000"/>
                </a:solidFill>
                <a:latin typeface="Arial MT"/>
                <a:cs typeface="Arial MT"/>
              </a:rPr>
              <a:t>for</a:t>
            </a:r>
            <a:r>
              <a:rPr sz="2500" spc="-65" dirty="0">
                <a:solidFill>
                  <a:srgbClr val="FF0000"/>
                </a:solidFill>
                <a:latin typeface="Arial MT"/>
                <a:cs typeface="Arial MT"/>
              </a:rPr>
              <a:t> </a:t>
            </a:r>
            <a:r>
              <a:rPr sz="2500" spc="130" dirty="0">
                <a:solidFill>
                  <a:srgbClr val="FFC000"/>
                </a:solidFill>
                <a:latin typeface="Arial MT"/>
                <a:cs typeface="Arial MT"/>
              </a:rPr>
              <a:t>item</a:t>
            </a:r>
            <a:r>
              <a:rPr sz="2500" spc="-70" dirty="0">
                <a:solidFill>
                  <a:srgbClr val="FFC000"/>
                </a:solidFill>
                <a:latin typeface="Arial MT"/>
                <a:cs typeface="Arial MT"/>
              </a:rPr>
              <a:t> </a:t>
            </a:r>
            <a:r>
              <a:rPr sz="2500" spc="114" dirty="0">
                <a:solidFill>
                  <a:srgbClr val="D32CFF"/>
                </a:solidFill>
                <a:latin typeface="Arial MT"/>
                <a:cs typeface="Arial MT"/>
              </a:rPr>
              <a:t>in</a:t>
            </a:r>
            <a:r>
              <a:rPr sz="2500" spc="-65" dirty="0">
                <a:solidFill>
                  <a:srgbClr val="D32CFF"/>
                </a:solidFill>
                <a:latin typeface="Arial MT"/>
                <a:cs typeface="Arial MT"/>
              </a:rPr>
              <a:t> </a:t>
            </a:r>
            <a:r>
              <a:rPr sz="2500" spc="150" dirty="0">
                <a:solidFill>
                  <a:srgbClr val="0070C0"/>
                </a:solidFill>
                <a:latin typeface="Arial MT"/>
                <a:cs typeface="Arial MT"/>
              </a:rPr>
              <a:t>[’Jon',</a:t>
            </a:r>
            <a:r>
              <a:rPr sz="2500" spc="-65" dirty="0">
                <a:solidFill>
                  <a:srgbClr val="0070C0"/>
                </a:solidFill>
                <a:latin typeface="Arial MT"/>
                <a:cs typeface="Arial MT"/>
              </a:rPr>
              <a:t> </a:t>
            </a:r>
            <a:r>
              <a:rPr sz="2500" spc="105" dirty="0">
                <a:solidFill>
                  <a:srgbClr val="0070C0"/>
                </a:solidFill>
                <a:latin typeface="Arial MT"/>
                <a:cs typeface="Arial MT"/>
              </a:rPr>
              <a:t>’Sansa',</a:t>
            </a:r>
            <a:r>
              <a:rPr sz="2500" spc="-65" dirty="0">
                <a:solidFill>
                  <a:srgbClr val="0070C0"/>
                </a:solidFill>
                <a:latin typeface="Arial MT"/>
                <a:cs typeface="Arial MT"/>
              </a:rPr>
              <a:t> </a:t>
            </a:r>
            <a:r>
              <a:rPr sz="2500" spc="145" dirty="0">
                <a:solidFill>
                  <a:srgbClr val="0070C0"/>
                </a:solidFill>
                <a:latin typeface="Arial MT"/>
                <a:cs typeface="Arial MT"/>
              </a:rPr>
              <a:t>’Arya']</a:t>
            </a:r>
            <a:r>
              <a:rPr sz="2500" spc="145" dirty="0">
                <a:solidFill>
                  <a:srgbClr val="FFFFFF"/>
                </a:solidFill>
                <a:latin typeface="Arial MT"/>
                <a:cs typeface="Arial MT"/>
              </a:rPr>
              <a:t>:</a:t>
            </a:r>
            <a:endParaRPr sz="2500">
              <a:latin typeface="Arial MT"/>
              <a:cs typeface="Arial MT"/>
            </a:endParaRPr>
          </a:p>
          <a:p>
            <a:pPr marL="2374900">
              <a:tabLst>
                <a:tab pos="4314190" algn="l"/>
              </a:tabLst>
            </a:pPr>
            <a:r>
              <a:rPr sz="2500" spc="135" dirty="0">
                <a:solidFill>
                  <a:srgbClr val="D32CFF"/>
                </a:solidFill>
                <a:latin typeface="Arial MT"/>
                <a:cs typeface="Arial MT"/>
              </a:rPr>
              <a:t>print(</a:t>
            </a:r>
            <a:r>
              <a:rPr sz="2500" spc="135" dirty="0">
                <a:solidFill>
                  <a:srgbClr val="FFC000"/>
                </a:solidFill>
                <a:latin typeface="Arial MT"/>
                <a:cs typeface="Arial MT"/>
              </a:rPr>
              <a:t>item</a:t>
            </a:r>
            <a:r>
              <a:rPr sz="2500" spc="135" dirty="0">
                <a:solidFill>
                  <a:srgbClr val="D32CFF"/>
                </a:solidFill>
                <a:latin typeface="Arial MT"/>
                <a:cs typeface="Arial MT"/>
              </a:rPr>
              <a:t>)	</a:t>
            </a:r>
            <a:r>
              <a:rPr sz="2500" spc="80" dirty="0">
                <a:solidFill>
                  <a:srgbClr val="0070C0"/>
                </a:solidFill>
                <a:latin typeface="Arial MT"/>
                <a:cs typeface="Arial MT"/>
              </a:rPr>
              <a:t>Sansa</a:t>
            </a:r>
            <a:endParaRPr sz="2500">
              <a:latin typeface="Arial MT"/>
              <a:cs typeface="Arial MT"/>
            </a:endParaRPr>
          </a:p>
          <a:p>
            <a:pPr>
              <a:spcBef>
                <a:spcPts val="10"/>
              </a:spcBef>
            </a:pPr>
            <a:endParaRPr sz="2600">
              <a:latin typeface="Arial MT"/>
              <a:cs typeface="Arial MT"/>
            </a:endParaRPr>
          </a:p>
          <a:p>
            <a:pPr marR="21590" algn="ctr"/>
            <a:r>
              <a:rPr sz="2500" spc="105" dirty="0">
                <a:solidFill>
                  <a:srgbClr val="FFFFFF"/>
                </a:solidFill>
                <a:latin typeface="Arial MT"/>
                <a:cs typeface="Arial MT"/>
              </a:rPr>
              <a:t>3</a:t>
            </a:r>
            <a:r>
              <a:rPr sz="2550" spc="157" baseline="26143" dirty="0">
                <a:solidFill>
                  <a:srgbClr val="FFFFFF"/>
                </a:solidFill>
                <a:latin typeface="Arial MT"/>
                <a:cs typeface="Arial MT"/>
              </a:rPr>
              <a:t>rd</a:t>
            </a:r>
            <a:r>
              <a:rPr sz="2550" spc="187" baseline="26143" dirty="0">
                <a:solidFill>
                  <a:srgbClr val="FFFFFF"/>
                </a:solidFill>
                <a:latin typeface="Arial MT"/>
                <a:cs typeface="Arial MT"/>
              </a:rPr>
              <a:t> </a:t>
            </a:r>
            <a:r>
              <a:rPr sz="2500" spc="120" dirty="0">
                <a:solidFill>
                  <a:srgbClr val="FFFFFF"/>
                </a:solidFill>
                <a:latin typeface="Arial MT"/>
                <a:cs typeface="Arial MT"/>
              </a:rPr>
              <a:t>Iteration:</a:t>
            </a:r>
            <a:r>
              <a:rPr sz="2500" spc="-65" dirty="0">
                <a:solidFill>
                  <a:srgbClr val="FFFFFF"/>
                </a:solidFill>
                <a:latin typeface="Arial MT"/>
                <a:cs typeface="Arial MT"/>
              </a:rPr>
              <a:t> </a:t>
            </a:r>
            <a:r>
              <a:rPr sz="2500" spc="160" dirty="0">
                <a:solidFill>
                  <a:srgbClr val="FF0000"/>
                </a:solidFill>
                <a:latin typeface="Arial MT"/>
                <a:cs typeface="Arial MT"/>
              </a:rPr>
              <a:t>for</a:t>
            </a:r>
            <a:r>
              <a:rPr sz="2500" spc="-65" dirty="0">
                <a:solidFill>
                  <a:srgbClr val="FF0000"/>
                </a:solidFill>
                <a:latin typeface="Arial MT"/>
                <a:cs typeface="Arial MT"/>
              </a:rPr>
              <a:t> </a:t>
            </a:r>
            <a:r>
              <a:rPr sz="2500" spc="130" dirty="0">
                <a:solidFill>
                  <a:srgbClr val="FFC000"/>
                </a:solidFill>
                <a:latin typeface="Arial MT"/>
                <a:cs typeface="Arial MT"/>
              </a:rPr>
              <a:t>item</a:t>
            </a:r>
            <a:r>
              <a:rPr sz="2500" spc="-65" dirty="0">
                <a:solidFill>
                  <a:srgbClr val="FFC000"/>
                </a:solidFill>
                <a:latin typeface="Arial MT"/>
                <a:cs typeface="Arial MT"/>
              </a:rPr>
              <a:t> </a:t>
            </a:r>
            <a:r>
              <a:rPr sz="2500" spc="114" dirty="0">
                <a:solidFill>
                  <a:srgbClr val="D32CFF"/>
                </a:solidFill>
                <a:latin typeface="Arial MT"/>
                <a:cs typeface="Arial MT"/>
              </a:rPr>
              <a:t>in</a:t>
            </a:r>
            <a:r>
              <a:rPr sz="2500" spc="-70" dirty="0">
                <a:solidFill>
                  <a:srgbClr val="D32CFF"/>
                </a:solidFill>
                <a:latin typeface="Arial MT"/>
                <a:cs typeface="Arial MT"/>
              </a:rPr>
              <a:t> </a:t>
            </a:r>
            <a:r>
              <a:rPr sz="2500" spc="150" dirty="0">
                <a:solidFill>
                  <a:srgbClr val="0070C0"/>
                </a:solidFill>
                <a:latin typeface="Arial MT"/>
                <a:cs typeface="Arial MT"/>
              </a:rPr>
              <a:t>[’Jon',</a:t>
            </a:r>
            <a:r>
              <a:rPr sz="2500" spc="-65" dirty="0">
                <a:solidFill>
                  <a:srgbClr val="0070C0"/>
                </a:solidFill>
                <a:latin typeface="Arial MT"/>
                <a:cs typeface="Arial MT"/>
              </a:rPr>
              <a:t> </a:t>
            </a:r>
            <a:r>
              <a:rPr sz="2500" spc="105" dirty="0">
                <a:solidFill>
                  <a:srgbClr val="0070C0"/>
                </a:solidFill>
                <a:latin typeface="Arial MT"/>
                <a:cs typeface="Arial MT"/>
              </a:rPr>
              <a:t>’Sansa',</a:t>
            </a:r>
            <a:r>
              <a:rPr sz="2500" spc="-65" dirty="0">
                <a:solidFill>
                  <a:srgbClr val="0070C0"/>
                </a:solidFill>
                <a:latin typeface="Arial MT"/>
                <a:cs typeface="Arial MT"/>
              </a:rPr>
              <a:t> </a:t>
            </a:r>
            <a:r>
              <a:rPr sz="2500" spc="145" dirty="0">
                <a:solidFill>
                  <a:srgbClr val="0070C0"/>
                </a:solidFill>
                <a:latin typeface="Arial MT"/>
                <a:cs typeface="Arial MT"/>
              </a:rPr>
              <a:t>’Arya']</a:t>
            </a:r>
            <a:r>
              <a:rPr sz="2500" spc="145" dirty="0">
                <a:solidFill>
                  <a:srgbClr val="FFFFFF"/>
                </a:solidFill>
                <a:latin typeface="Arial MT"/>
                <a:cs typeface="Arial MT"/>
              </a:rPr>
              <a:t>:</a:t>
            </a:r>
            <a:endParaRPr sz="2500">
              <a:latin typeface="Arial MT"/>
              <a:cs typeface="Arial MT"/>
            </a:endParaRPr>
          </a:p>
          <a:p>
            <a:pPr marL="2374900">
              <a:tabLst>
                <a:tab pos="4314190" algn="l"/>
              </a:tabLst>
            </a:pPr>
            <a:r>
              <a:rPr sz="2500" spc="135" dirty="0">
                <a:solidFill>
                  <a:srgbClr val="D32CFF"/>
                </a:solidFill>
                <a:latin typeface="Arial MT"/>
                <a:cs typeface="Arial MT"/>
              </a:rPr>
              <a:t>print(</a:t>
            </a:r>
            <a:r>
              <a:rPr sz="2500" spc="135" dirty="0">
                <a:solidFill>
                  <a:srgbClr val="FFC000"/>
                </a:solidFill>
                <a:latin typeface="Arial MT"/>
                <a:cs typeface="Arial MT"/>
              </a:rPr>
              <a:t>item</a:t>
            </a:r>
            <a:r>
              <a:rPr sz="2500" spc="135" dirty="0">
                <a:solidFill>
                  <a:srgbClr val="D32CFF"/>
                </a:solidFill>
                <a:latin typeface="Arial MT"/>
                <a:cs typeface="Arial MT"/>
              </a:rPr>
              <a:t>)	</a:t>
            </a:r>
            <a:r>
              <a:rPr sz="2500" spc="135" dirty="0">
                <a:solidFill>
                  <a:srgbClr val="0070C0"/>
                </a:solidFill>
                <a:latin typeface="Arial MT"/>
                <a:cs typeface="Arial MT"/>
              </a:rPr>
              <a:t>Arya</a:t>
            </a:r>
            <a:endParaRPr sz="2500">
              <a:latin typeface="Arial MT"/>
              <a:cs typeface="Arial MT"/>
            </a:endParaRPr>
          </a:p>
        </p:txBody>
      </p:sp>
      <p:grpSp>
        <p:nvGrpSpPr>
          <p:cNvPr id="4" name="object 4"/>
          <p:cNvGrpSpPr/>
          <p:nvPr/>
        </p:nvGrpSpPr>
        <p:grpSpPr>
          <a:xfrm>
            <a:off x="4806697" y="2389632"/>
            <a:ext cx="1823085" cy="783590"/>
            <a:chOff x="3282696" y="2389632"/>
            <a:chExt cx="1823085" cy="783590"/>
          </a:xfrm>
        </p:grpSpPr>
        <p:pic>
          <p:nvPicPr>
            <p:cNvPr id="5" name="object 5"/>
            <p:cNvPicPr/>
            <p:nvPr/>
          </p:nvPicPr>
          <p:blipFill>
            <a:blip r:embed="rId2" cstate="print"/>
            <a:stretch>
              <a:fillRect/>
            </a:stretch>
          </p:blipFill>
          <p:spPr>
            <a:xfrm>
              <a:off x="3282696" y="2389632"/>
              <a:ext cx="1356360" cy="509015"/>
            </a:xfrm>
            <a:prstGeom prst="rect">
              <a:avLst/>
            </a:prstGeom>
          </p:spPr>
        </p:pic>
        <p:sp>
          <p:nvSpPr>
            <p:cNvPr id="6" name="object 6"/>
            <p:cNvSpPr/>
            <p:nvPr/>
          </p:nvSpPr>
          <p:spPr>
            <a:xfrm>
              <a:off x="3437039" y="2411746"/>
              <a:ext cx="1162050" cy="339725"/>
            </a:xfrm>
            <a:custGeom>
              <a:avLst/>
              <a:gdLst/>
              <a:ahLst/>
              <a:cxnLst/>
              <a:rect l="l" t="t" r="r" b="b"/>
              <a:pathLst>
                <a:path w="1162050" h="339725">
                  <a:moveTo>
                    <a:pt x="766735" y="25347"/>
                  </a:moveTo>
                  <a:lnTo>
                    <a:pt x="634179" y="25347"/>
                  </a:lnTo>
                  <a:lnTo>
                    <a:pt x="668652" y="27505"/>
                  </a:lnTo>
                  <a:lnTo>
                    <a:pt x="702574" y="32962"/>
                  </a:lnTo>
                  <a:lnTo>
                    <a:pt x="769016" y="52976"/>
                  </a:lnTo>
                  <a:lnTo>
                    <a:pt x="833890" y="83790"/>
                  </a:lnTo>
                  <a:lnTo>
                    <a:pt x="897472" y="123731"/>
                  </a:lnTo>
                  <a:lnTo>
                    <a:pt x="928855" y="146579"/>
                  </a:lnTo>
                  <a:lnTo>
                    <a:pt x="960010" y="171052"/>
                  </a:lnTo>
                  <a:lnTo>
                    <a:pt x="990970" y="196922"/>
                  </a:lnTo>
                  <a:lnTo>
                    <a:pt x="1021707" y="223904"/>
                  </a:lnTo>
                  <a:lnTo>
                    <a:pt x="1083029" y="280643"/>
                  </a:lnTo>
                  <a:lnTo>
                    <a:pt x="1144178" y="339354"/>
                  </a:lnTo>
                  <a:lnTo>
                    <a:pt x="1161769" y="321031"/>
                  </a:lnTo>
                  <a:lnTo>
                    <a:pt x="1100620" y="262321"/>
                  </a:lnTo>
                  <a:lnTo>
                    <a:pt x="1038957" y="205262"/>
                  </a:lnTo>
                  <a:lnTo>
                    <a:pt x="1007729" y="177835"/>
                  </a:lnTo>
                  <a:lnTo>
                    <a:pt x="976298" y="151563"/>
                  </a:lnTo>
                  <a:lnTo>
                    <a:pt x="944548" y="126607"/>
                  </a:lnTo>
                  <a:lnTo>
                    <a:pt x="912426" y="103200"/>
                  </a:lnTo>
                  <a:lnTo>
                    <a:pt x="879880" y="81569"/>
                  </a:lnTo>
                  <a:lnTo>
                    <a:pt x="846855" y="61949"/>
                  </a:lnTo>
                  <a:lnTo>
                    <a:pt x="779151" y="29686"/>
                  </a:lnTo>
                  <a:lnTo>
                    <a:pt x="766735" y="25347"/>
                  </a:lnTo>
                  <a:close/>
                </a:path>
                <a:path w="1162050" h="339725">
                  <a:moveTo>
                    <a:pt x="75055" y="216288"/>
                  </a:moveTo>
                  <a:lnTo>
                    <a:pt x="67136" y="217683"/>
                  </a:lnTo>
                  <a:lnTo>
                    <a:pt x="0" y="313507"/>
                  </a:lnTo>
                  <a:lnTo>
                    <a:pt x="116457" y="324779"/>
                  </a:lnTo>
                  <a:lnTo>
                    <a:pt x="122665" y="319667"/>
                  </a:lnTo>
                  <a:lnTo>
                    <a:pt x="123176" y="314387"/>
                  </a:lnTo>
                  <a:lnTo>
                    <a:pt x="28441" y="314387"/>
                  </a:lnTo>
                  <a:lnTo>
                    <a:pt x="17345" y="291539"/>
                  </a:lnTo>
                  <a:lnTo>
                    <a:pt x="19259" y="290621"/>
                  </a:lnTo>
                  <a:lnTo>
                    <a:pt x="48260" y="275064"/>
                  </a:lnTo>
                  <a:lnTo>
                    <a:pt x="64584" y="265591"/>
                  </a:lnTo>
                  <a:lnTo>
                    <a:pt x="87938" y="232257"/>
                  </a:lnTo>
                  <a:lnTo>
                    <a:pt x="86544" y="224337"/>
                  </a:lnTo>
                  <a:lnTo>
                    <a:pt x="75055" y="216288"/>
                  </a:lnTo>
                  <a:close/>
                </a:path>
                <a:path w="1162050" h="339725">
                  <a:moveTo>
                    <a:pt x="64584" y="265591"/>
                  </a:moveTo>
                  <a:lnTo>
                    <a:pt x="48260" y="275064"/>
                  </a:lnTo>
                  <a:lnTo>
                    <a:pt x="19259" y="290621"/>
                  </a:lnTo>
                  <a:lnTo>
                    <a:pt x="17345" y="291539"/>
                  </a:lnTo>
                  <a:lnTo>
                    <a:pt x="28441" y="314387"/>
                  </a:lnTo>
                  <a:lnTo>
                    <a:pt x="31271" y="313001"/>
                  </a:lnTo>
                  <a:lnTo>
                    <a:pt x="36393" y="310250"/>
                  </a:lnTo>
                  <a:lnTo>
                    <a:pt x="33294" y="310250"/>
                  </a:lnTo>
                  <a:lnTo>
                    <a:pt x="24117" y="290323"/>
                  </a:lnTo>
                  <a:lnTo>
                    <a:pt x="47256" y="290323"/>
                  </a:lnTo>
                  <a:lnTo>
                    <a:pt x="64584" y="265591"/>
                  </a:lnTo>
                  <a:close/>
                </a:path>
                <a:path w="1162050" h="339725">
                  <a:moveTo>
                    <a:pt x="65643" y="294342"/>
                  </a:moveTo>
                  <a:lnTo>
                    <a:pt x="61009" y="297032"/>
                  </a:lnTo>
                  <a:lnTo>
                    <a:pt x="31271" y="313001"/>
                  </a:lnTo>
                  <a:lnTo>
                    <a:pt x="28441" y="314387"/>
                  </a:lnTo>
                  <a:lnTo>
                    <a:pt x="123176" y="314387"/>
                  </a:lnTo>
                  <a:lnTo>
                    <a:pt x="124016" y="305705"/>
                  </a:lnTo>
                  <a:lnTo>
                    <a:pt x="118905" y="299497"/>
                  </a:lnTo>
                  <a:lnTo>
                    <a:pt x="65643" y="294342"/>
                  </a:lnTo>
                  <a:close/>
                </a:path>
                <a:path w="1162050" h="339725">
                  <a:moveTo>
                    <a:pt x="24117" y="290323"/>
                  </a:moveTo>
                  <a:lnTo>
                    <a:pt x="33294" y="310250"/>
                  </a:lnTo>
                  <a:lnTo>
                    <a:pt x="45786" y="292420"/>
                  </a:lnTo>
                  <a:lnTo>
                    <a:pt x="24117" y="290323"/>
                  </a:lnTo>
                  <a:close/>
                </a:path>
                <a:path w="1162050" h="339725">
                  <a:moveTo>
                    <a:pt x="45786" y="292420"/>
                  </a:moveTo>
                  <a:lnTo>
                    <a:pt x="33294" y="310250"/>
                  </a:lnTo>
                  <a:lnTo>
                    <a:pt x="36393" y="310250"/>
                  </a:lnTo>
                  <a:lnTo>
                    <a:pt x="61009" y="297032"/>
                  </a:lnTo>
                  <a:lnTo>
                    <a:pt x="65643" y="294342"/>
                  </a:lnTo>
                  <a:lnTo>
                    <a:pt x="45786" y="292420"/>
                  </a:lnTo>
                  <a:close/>
                </a:path>
                <a:path w="1162050" h="339725">
                  <a:moveTo>
                    <a:pt x="635810" y="0"/>
                  </a:moveTo>
                  <a:lnTo>
                    <a:pt x="596290" y="2405"/>
                  </a:lnTo>
                  <a:lnTo>
                    <a:pt x="554831" y="10342"/>
                  </a:lnTo>
                  <a:lnTo>
                    <a:pt x="511714" y="22995"/>
                  </a:lnTo>
                  <a:lnTo>
                    <a:pt x="467493" y="39559"/>
                  </a:lnTo>
                  <a:lnTo>
                    <a:pt x="422150" y="59485"/>
                  </a:lnTo>
                  <a:lnTo>
                    <a:pt x="376353" y="82014"/>
                  </a:lnTo>
                  <a:lnTo>
                    <a:pt x="330537" y="106471"/>
                  </a:lnTo>
                  <a:lnTo>
                    <a:pt x="285155" y="132184"/>
                  </a:lnTo>
                  <a:lnTo>
                    <a:pt x="240666" y="158479"/>
                  </a:lnTo>
                  <a:lnTo>
                    <a:pt x="117275" y="234124"/>
                  </a:lnTo>
                  <a:lnTo>
                    <a:pt x="81111" y="256000"/>
                  </a:lnTo>
                  <a:lnTo>
                    <a:pt x="64584" y="265591"/>
                  </a:lnTo>
                  <a:lnTo>
                    <a:pt x="45786" y="292420"/>
                  </a:lnTo>
                  <a:lnTo>
                    <a:pt x="65643" y="294342"/>
                  </a:lnTo>
                  <a:lnTo>
                    <a:pt x="94256" y="277733"/>
                  </a:lnTo>
                  <a:lnTo>
                    <a:pt x="130594" y="255752"/>
                  </a:lnTo>
                  <a:lnTo>
                    <a:pt x="253591" y="180345"/>
                  </a:lnTo>
                  <a:lnTo>
                    <a:pt x="297677" y="154282"/>
                  </a:lnTo>
                  <a:lnTo>
                    <a:pt x="342502" y="128877"/>
                  </a:lnTo>
                  <a:lnTo>
                    <a:pt x="387569" y="104802"/>
                  </a:lnTo>
                  <a:lnTo>
                    <a:pt x="432379" y="82734"/>
                  </a:lnTo>
                  <a:lnTo>
                    <a:pt x="476411" y="63342"/>
                  </a:lnTo>
                  <a:lnTo>
                    <a:pt x="519377" y="47212"/>
                  </a:lnTo>
                  <a:lnTo>
                    <a:pt x="560306" y="35144"/>
                  </a:lnTo>
                  <a:lnTo>
                    <a:pt x="598798" y="27680"/>
                  </a:lnTo>
                  <a:lnTo>
                    <a:pt x="634179" y="25347"/>
                  </a:lnTo>
                  <a:lnTo>
                    <a:pt x="766735" y="25347"/>
                  </a:lnTo>
                  <a:lnTo>
                    <a:pt x="744367" y="17532"/>
                  </a:lnTo>
                  <a:lnTo>
                    <a:pt x="708902" y="8362"/>
                  </a:lnTo>
                  <a:lnTo>
                    <a:pt x="672724" y="2434"/>
                  </a:lnTo>
                  <a:lnTo>
                    <a:pt x="635810" y="0"/>
                  </a:lnTo>
                  <a:close/>
                </a:path>
                <a:path w="1162050" h="339725">
                  <a:moveTo>
                    <a:pt x="47256" y="290323"/>
                  </a:moveTo>
                  <a:lnTo>
                    <a:pt x="24117" y="290323"/>
                  </a:lnTo>
                  <a:lnTo>
                    <a:pt x="45786" y="292420"/>
                  </a:lnTo>
                  <a:lnTo>
                    <a:pt x="47256" y="290323"/>
                  </a:lnTo>
                  <a:close/>
                </a:path>
              </a:pathLst>
            </a:custGeom>
            <a:solidFill>
              <a:srgbClr val="FF0000"/>
            </a:solidFill>
          </p:spPr>
          <p:txBody>
            <a:bodyPr wrap="square" lIns="0" tIns="0" rIns="0" bIns="0" rtlCol="0"/>
            <a:lstStyle/>
            <a:p>
              <a:endParaRPr/>
            </a:p>
          </p:txBody>
        </p:sp>
        <p:pic>
          <p:nvPicPr>
            <p:cNvPr id="7" name="object 7"/>
            <p:cNvPicPr/>
            <p:nvPr/>
          </p:nvPicPr>
          <p:blipFill>
            <a:blip r:embed="rId3" cstate="print"/>
            <a:stretch>
              <a:fillRect/>
            </a:stretch>
          </p:blipFill>
          <p:spPr>
            <a:xfrm>
              <a:off x="4157472" y="2709672"/>
              <a:ext cx="947927" cy="463296"/>
            </a:xfrm>
            <a:prstGeom prst="rect">
              <a:avLst/>
            </a:prstGeom>
          </p:spPr>
        </p:pic>
        <p:sp>
          <p:nvSpPr>
            <p:cNvPr id="8" name="object 8"/>
            <p:cNvSpPr/>
            <p:nvPr/>
          </p:nvSpPr>
          <p:spPr>
            <a:xfrm>
              <a:off x="4214063" y="2741940"/>
              <a:ext cx="835025" cy="351155"/>
            </a:xfrm>
            <a:custGeom>
              <a:avLst/>
              <a:gdLst/>
              <a:ahLst/>
              <a:cxnLst/>
              <a:rect l="l" t="t" r="r" b="b"/>
              <a:pathLst>
                <a:path w="835025" h="351155">
                  <a:moveTo>
                    <a:pt x="0" y="175471"/>
                  </a:moveTo>
                  <a:lnTo>
                    <a:pt x="21284" y="120008"/>
                  </a:lnTo>
                  <a:lnTo>
                    <a:pt x="80554" y="71840"/>
                  </a:lnTo>
                  <a:lnTo>
                    <a:pt x="122285" y="51394"/>
                  </a:lnTo>
                  <a:lnTo>
                    <a:pt x="170933" y="33855"/>
                  </a:lnTo>
                  <a:lnTo>
                    <a:pt x="225639" y="19585"/>
                  </a:lnTo>
                  <a:lnTo>
                    <a:pt x="285543" y="8945"/>
                  </a:lnTo>
                  <a:lnTo>
                    <a:pt x="349786" y="2296"/>
                  </a:lnTo>
                  <a:lnTo>
                    <a:pt x="417508" y="0"/>
                  </a:lnTo>
                  <a:lnTo>
                    <a:pt x="485229" y="2296"/>
                  </a:lnTo>
                  <a:lnTo>
                    <a:pt x="549472" y="8945"/>
                  </a:lnTo>
                  <a:lnTo>
                    <a:pt x="609376" y="19585"/>
                  </a:lnTo>
                  <a:lnTo>
                    <a:pt x="664082" y="33855"/>
                  </a:lnTo>
                  <a:lnTo>
                    <a:pt x="712730" y="51394"/>
                  </a:lnTo>
                  <a:lnTo>
                    <a:pt x="754461" y="71840"/>
                  </a:lnTo>
                  <a:lnTo>
                    <a:pt x="788414" y="94832"/>
                  </a:lnTo>
                  <a:lnTo>
                    <a:pt x="829551" y="147009"/>
                  </a:lnTo>
                  <a:lnTo>
                    <a:pt x="835016" y="175471"/>
                  </a:lnTo>
                  <a:lnTo>
                    <a:pt x="829551" y="203933"/>
                  </a:lnTo>
                  <a:lnTo>
                    <a:pt x="788414" y="256110"/>
                  </a:lnTo>
                  <a:lnTo>
                    <a:pt x="754461" y="279102"/>
                  </a:lnTo>
                  <a:lnTo>
                    <a:pt x="712730" y="299548"/>
                  </a:lnTo>
                  <a:lnTo>
                    <a:pt x="664082" y="317087"/>
                  </a:lnTo>
                  <a:lnTo>
                    <a:pt x="609376" y="331357"/>
                  </a:lnTo>
                  <a:lnTo>
                    <a:pt x="549472" y="341997"/>
                  </a:lnTo>
                  <a:lnTo>
                    <a:pt x="485229" y="348646"/>
                  </a:lnTo>
                  <a:lnTo>
                    <a:pt x="417508" y="350943"/>
                  </a:lnTo>
                  <a:lnTo>
                    <a:pt x="349786" y="348646"/>
                  </a:lnTo>
                  <a:lnTo>
                    <a:pt x="285543" y="341997"/>
                  </a:lnTo>
                  <a:lnTo>
                    <a:pt x="225639" y="331357"/>
                  </a:lnTo>
                  <a:lnTo>
                    <a:pt x="170933" y="317087"/>
                  </a:lnTo>
                  <a:lnTo>
                    <a:pt x="122285" y="299548"/>
                  </a:lnTo>
                  <a:lnTo>
                    <a:pt x="80554" y="279102"/>
                  </a:lnTo>
                  <a:lnTo>
                    <a:pt x="46601" y="256110"/>
                  </a:lnTo>
                  <a:lnTo>
                    <a:pt x="5464" y="203933"/>
                  </a:lnTo>
                  <a:lnTo>
                    <a:pt x="0" y="175471"/>
                  </a:lnTo>
                  <a:close/>
                </a:path>
              </a:pathLst>
            </a:custGeom>
            <a:ln w="28575">
              <a:solidFill>
                <a:srgbClr val="FF0000"/>
              </a:solidFill>
            </a:ln>
          </p:spPr>
          <p:txBody>
            <a:bodyPr wrap="square" lIns="0" tIns="0" rIns="0" bIns="0" rtlCol="0"/>
            <a:lstStyle/>
            <a:p>
              <a:endParaRPr/>
            </a:p>
          </p:txBody>
        </p:sp>
      </p:grpSp>
      <p:grpSp>
        <p:nvGrpSpPr>
          <p:cNvPr id="9" name="object 9"/>
          <p:cNvGrpSpPr/>
          <p:nvPr/>
        </p:nvGrpSpPr>
        <p:grpSpPr>
          <a:xfrm>
            <a:off x="4806697" y="3560065"/>
            <a:ext cx="3255645" cy="756285"/>
            <a:chOff x="3282696" y="3560064"/>
            <a:chExt cx="3255645" cy="756285"/>
          </a:xfrm>
        </p:grpSpPr>
        <p:pic>
          <p:nvPicPr>
            <p:cNvPr id="10" name="object 10"/>
            <p:cNvPicPr/>
            <p:nvPr/>
          </p:nvPicPr>
          <p:blipFill>
            <a:blip r:embed="rId4" cstate="print"/>
            <a:stretch>
              <a:fillRect/>
            </a:stretch>
          </p:blipFill>
          <p:spPr>
            <a:xfrm>
              <a:off x="3282696" y="3560064"/>
              <a:ext cx="2627376" cy="509016"/>
            </a:xfrm>
            <a:prstGeom prst="rect">
              <a:avLst/>
            </a:prstGeom>
          </p:spPr>
        </p:pic>
        <p:sp>
          <p:nvSpPr>
            <p:cNvPr id="11" name="object 11"/>
            <p:cNvSpPr/>
            <p:nvPr/>
          </p:nvSpPr>
          <p:spPr>
            <a:xfrm>
              <a:off x="3437034" y="3581415"/>
              <a:ext cx="2431415" cy="351155"/>
            </a:xfrm>
            <a:custGeom>
              <a:avLst/>
              <a:gdLst/>
              <a:ahLst/>
              <a:cxnLst/>
              <a:rect l="l" t="t" r="r" b="b"/>
              <a:pathLst>
                <a:path w="2431415" h="351154">
                  <a:moveTo>
                    <a:pt x="86926" y="235197"/>
                  </a:moveTo>
                  <a:lnTo>
                    <a:pt x="0" y="313514"/>
                  </a:lnTo>
                  <a:lnTo>
                    <a:pt x="110959" y="350630"/>
                  </a:lnTo>
                  <a:lnTo>
                    <a:pt x="118155" y="347042"/>
                  </a:lnTo>
                  <a:lnTo>
                    <a:pt x="122605" y="333738"/>
                  </a:lnTo>
                  <a:lnTo>
                    <a:pt x="119016" y="326542"/>
                  </a:lnTo>
                  <a:lnTo>
                    <a:pt x="101882" y="320810"/>
                  </a:lnTo>
                  <a:lnTo>
                    <a:pt x="27264" y="320810"/>
                  </a:lnTo>
                  <a:lnTo>
                    <a:pt x="22087" y="295943"/>
                  </a:lnTo>
                  <a:lnTo>
                    <a:pt x="70124" y="284523"/>
                  </a:lnTo>
                  <a:lnTo>
                    <a:pt x="103927" y="254068"/>
                  </a:lnTo>
                  <a:lnTo>
                    <a:pt x="104345" y="246038"/>
                  </a:lnTo>
                  <a:lnTo>
                    <a:pt x="94956" y="235616"/>
                  </a:lnTo>
                  <a:lnTo>
                    <a:pt x="86926" y="235197"/>
                  </a:lnTo>
                  <a:close/>
                </a:path>
                <a:path w="2431415" h="351154">
                  <a:moveTo>
                    <a:pt x="1609965" y="25388"/>
                  </a:moveTo>
                  <a:lnTo>
                    <a:pt x="1335637" y="25388"/>
                  </a:lnTo>
                  <a:lnTo>
                    <a:pt x="1410148" y="27652"/>
                  </a:lnTo>
                  <a:lnTo>
                    <a:pt x="1483334" y="33289"/>
                  </a:lnTo>
                  <a:lnTo>
                    <a:pt x="1555288" y="42075"/>
                  </a:lnTo>
                  <a:lnTo>
                    <a:pt x="1626107" y="53789"/>
                  </a:lnTo>
                  <a:lnTo>
                    <a:pt x="1695883" y="68209"/>
                  </a:lnTo>
                  <a:lnTo>
                    <a:pt x="1764709" y="85112"/>
                  </a:lnTo>
                  <a:lnTo>
                    <a:pt x="1832676" y="104279"/>
                  </a:lnTo>
                  <a:lnTo>
                    <a:pt x="1899875" y="125487"/>
                  </a:lnTo>
                  <a:lnTo>
                    <a:pt x="1966396" y="148511"/>
                  </a:lnTo>
                  <a:lnTo>
                    <a:pt x="2032331" y="173130"/>
                  </a:lnTo>
                  <a:lnTo>
                    <a:pt x="2097766" y="199119"/>
                  </a:lnTo>
                  <a:lnTo>
                    <a:pt x="2162732" y="226228"/>
                  </a:lnTo>
                  <a:lnTo>
                    <a:pt x="2291957" y="283056"/>
                  </a:lnTo>
                  <a:lnTo>
                    <a:pt x="2420621" y="341767"/>
                  </a:lnTo>
                  <a:lnTo>
                    <a:pt x="2431164" y="318659"/>
                  </a:lnTo>
                  <a:lnTo>
                    <a:pt x="2302502" y="259948"/>
                  </a:lnTo>
                  <a:lnTo>
                    <a:pt x="2172958" y="202977"/>
                  </a:lnTo>
                  <a:lnTo>
                    <a:pt x="2107548" y="175679"/>
                  </a:lnTo>
                  <a:lnTo>
                    <a:pt x="2041707" y="149524"/>
                  </a:lnTo>
                  <a:lnTo>
                    <a:pt x="1975283" y="124716"/>
                  </a:lnTo>
                  <a:lnTo>
                    <a:pt x="1908185" y="101484"/>
                  </a:lnTo>
                  <a:lnTo>
                    <a:pt x="1840322" y="80058"/>
                  </a:lnTo>
                  <a:lnTo>
                    <a:pt x="1771605" y="60667"/>
                  </a:lnTo>
                  <a:lnTo>
                    <a:pt x="1701944" y="43543"/>
                  </a:lnTo>
                  <a:lnTo>
                    <a:pt x="1631251" y="28915"/>
                  </a:lnTo>
                  <a:lnTo>
                    <a:pt x="1609965" y="25388"/>
                  </a:lnTo>
                  <a:close/>
                </a:path>
                <a:path w="2431415" h="351154">
                  <a:moveTo>
                    <a:pt x="70124" y="284523"/>
                  </a:moveTo>
                  <a:lnTo>
                    <a:pt x="50048" y="289505"/>
                  </a:lnTo>
                  <a:lnTo>
                    <a:pt x="22570" y="295846"/>
                  </a:lnTo>
                  <a:lnTo>
                    <a:pt x="22087" y="295943"/>
                  </a:lnTo>
                  <a:lnTo>
                    <a:pt x="27264" y="320810"/>
                  </a:lnTo>
                  <a:lnTo>
                    <a:pt x="28282" y="320594"/>
                  </a:lnTo>
                  <a:lnTo>
                    <a:pt x="40334" y="317812"/>
                  </a:lnTo>
                  <a:lnTo>
                    <a:pt x="33177" y="317812"/>
                  </a:lnTo>
                  <a:lnTo>
                    <a:pt x="28704" y="296332"/>
                  </a:lnTo>
                  <a:lnTo>
                    <a:pt x="57017" y="296332"/>
                  </a:lnTo>
                  <a:lnTo>
                    <a:pt x="70124" y="284523"/>
                  </a:lnTo>
                  <a:close/>
                </a:path>
                <a:path w="2431415" h="351154">
                  <a:moveTo>
                    <a:pt x="70991" y="310477"/>
                  </a:moveTo>
                  <a:lnTo>
                    <a:pt x="56165" y="314157"/>
                  </a:lnTo>
                  <a:lnTo>
                    <a:pt x="28282" y="320594"/>
                  </a:lnTo>
                  <a:lnTo>
                    <a:pt x="27264" y="320810"/>
                  </a:lnTo>
                  <a:lnTo>
                    <a:pt x="101882" y="320810"/>
                  </a:lnTo>
                  <a:lnTo>
                    <a:pt x="70991" y="310477"/>
                  </a:lnTo>
                  <a:close/>
                </a:path>
                <a:path w="2431415" h="351154">
                  <a:moveTo>
                    <a:pt x="28704" y="296332"/>
                  </a:moveTo>
                  <a:lnTo>
                    <a:pt x="33177" y="317812"/>
                  </a:lnTo>
                  <a:lnTo>
                    <a:pt x="49352" y="303239"/>
                  </a:lnTo>
                  <a:lnTo>
                    <a:pt x="28704" y="296332"/>
                  </a:lnTo>
                  <a:close/>
                </a:path>
                <a:path w="2431415" h="351154">
                  <a:moveTo>
                    <a:pt x="49352" y="303239"/>
                  </a:moveTo>
                  <a:lnTo>
                    <a:pt x="33177" y="317812"/>
                  </a:lnTo>
                  <a:lnTo>
                    <a:pt x="40334" y="317812"/>
                  </a:lnTo>
                  <a:lnTo>
                    <a:pt x="56165" y="314157"/>
                  </a:lnTo>
                  <a:lnTo>
                    <a:pt x="70991" y="310477"/>
                  </a:lnTo>
                  <a:lnTo>
                    <a:pt x="49352" y="303239"/>
                  </a:lnTo>
                  <a:close/>
                </a:path>
                <a:path w="2431415" h="351154">
                  <a:moveTo>
                    <a:pt x="1336413" y="0"/>
                  </a:moveTo>
                  <a:lnTo>
                    <a:pt x="1297197" y="471"/>
                  </a:lnTo>
                  <a:lnTo>
                    <a:pt x="1256628" y="2377"/>
                  </a:lnTo>
                  <a:lnTo>
                    <a:pt x="1214786" y="5627"/>
                  </a:lnTo>
                  <a:lnTo>
                    <a:pt x="1171790" y="10133"/>
                  </a:lnTo>
                  <a:lnTo>
                    <a:pt x="1127756" y="15807"/>
                  </a:lnTo>
                  <a:lnTo>
                    <a:pt x="1082805" y="22565"/>
                  </a:lnTo>
                  <a:lnTo>
                    <a:pt x="990742" y="38967"/>
                  </a:lnTo>
                  <a:lnTo>
                    <a:pt x="896345" y="58699"/>
                  </a:lnTo>
                  <a:lnTo>
                    <a:pt x="800729" y="81062"/>
                  </a:lnTo>
                  <a:lnTo>
                    <a:pt x="704885" y="105384"/>
                  </a:lnTo>
                  <a:lnTo>
                    <a:pt x="609807" y="130990"/>
                  </a:lnTo>
                  <a:lnTo>
                    <a:pt x="516489" y="157205"/>
                  </a:lnTo>
                  <a:lnTo>
                    <a:pt x="218266" y="244025"/>
                  </a:lnTo>
                  <a:lnTo>
                    <a:pt x="111570" y="273813"/>
                  </a:lnTo>
                  <a:lnTo>
                    <a:pt x="79761" y="282133"/>
                  </a:lnTo>
                  <a:lnTo>
                    <a:pt x="70124" y="284523"/>
                  </a:lnTo>
                  <a:lnTo>
                    <a:pt x="49352" y="303239"/>
                  </a:lnTo>
                  <a:lnTo>
                    <a:pt x="70991" y="310477"/>
                  </a:lnTo>
                  <a:lnTo>
                    <a:pt x="86187" y="306706"/>
                  </a:lnTo>
                  <a:lnTo>
                    <a:pt x="118234" y="298324"/>
                  </a:lnTo>
                  <a:lnTo>
                    <a:pt x="225328" y="268423"/>
                  </a:lnTo>
                  <a:lnTo>
                    <a:pt x="523360" y="181659"/>
                  </a:lnTo>
                  <a:lnTo>
                    <a:pt x="616412" y="155516"/>
                  </a:lnTo>
                  <a:lnTo>
                    <a:pt x="711133" y="130004"/>
                  </a:lnTo>
                  <a:lnTo>
                    <a:pt x="806516" y="105794"/>
                  </a:lnTo>
                  <a:lnTo>
                    <a:pt x="901543" y="83560"/>
                  </a:lnTo>
                  <a:lnTo>
                    <a:pt x="995198" y="63973"/>
                  </a:lnTo>
                  <a:lnTo>
                    <a:pt x="1086584" y="47683"/>
                  </a:lnTo>
                  <a:lnTo>
                    <a:pt x="1131004" y="40999"/>
                  </a:lnTo>
                  <a:lnTo>
                    <a:pt x="1174440" y="35394"/>
                  </a:lnTo>
                  <a:lnTo>
                    <a:pt x="1216757" y="30951"/>
                  </a:lnTo>
                  <a:lnTo>
                    <a:pt x="1257825" y="27749"/>
                  </a:lnTo>
                  <a:lnTo>
                    <a:pt x="1297509" y="25869"/>
                  </a:lnTo>
                  <a:lnTo>
                    <a:pt x="1335637" y="25388"/>
                  </a:lnTo>
                  <a:lnTo>
                    <a:pt x="1609965" y="25388"/>
                  </a:lnTo>
                  <a:lnTo>
                    <a:pt x="1559438" y="17016"/>
                  </a:lnTo>
                  <a:lnTo>
                    <a:pt x="1486416" y="8077"/>
                  </a:lnTo>
                  <a:lnTo>
                    <a:pt x="1412104" y="2327"/>
                  </a:lnTo>
                  <a:lnTo>
                    <a:pt x="1336413" y="0"/>
                  </a:lnTo>
                  <a:close/>
                </a:path>
                <a:path w="2431415" h="351154">
                  <a:moveTo>
                    <a:pt x="57017" y="296332"/>
                  </a:moveTo>
                  <a:lnTo>
                    <a:pt x="28704" y="296332"/>
                  </a:lnTo>
                  <a:lnTo>
                    <a:pt x="49352" y="303239"/>
                  </a:lnTo>
                  <a:lnTo>
                    <a:pt x="57017" y="296332"/>
                  </a:lnTo>
                  <a:close/>
                </a:path>
              </a:pathLst>
            </a:custGeom>
            <a:solidFill>
              <a:srgbClr val="FF0000"/>
            </a:solidFill>
          </p:spPr>
          <p:txBody>
            <a:bodyPr wrap="square" lIns="0" tIns="0" rIns="0" bIns="0" rtlCol="0"/>
            <a:lstStyle/>
            <a:p>
              <a:endParaRPr/>
            </a:p>
          </p:txBody>
        </p:sp>
        <p:pic>
          <p:nvPicPr>
            <p:cNvPr id="12" name="object 12"/>
            <p:cNvPicPr/>
            <p:nvPr/>
          </p:nvPicPr>
          <p:blipFill>
            <a:blip r:embed="rId5" cstate="print"/>
            <a:stretch>
              <a:fillRect/>
            </a:stretch>
          </p:blipFill>
          <p:spPr>
            <a:xfrm>
              <a:off x="5093208" y="3874008"/>
              <a:ext cx="1444752" cy="441959"/>
            </a:xfrm>
            <a:prstGeom prst="rect">
              <a:avLst/>
            </a:prstGeom>
          </p:spPr>
        </p:pic>
        <p:sp>
          <p:nvSpPr>
            <p:cNvPr id="13" name="object 13"/>
            <p:cNvSpPr/>
            <p:nvPr/>
          </p:nvSpPr>
          <p:spPr>
            <a:xfrm>
              <a:off x="5148471" y="3906053"/>
              <a:ext cx="1332865" cy="330200"/>
            </a:xfrm>
            <a:custGeom>
              <a:avLst/>
              <a:gdLst/>
              <a:ahLst/>
              <a:cxnLst/>
              <a:rect l="l" t="t" r="r" b="b"/>
              <a:pathLst>
                <a:path w="1332864" h="330200">
                  <a:moveTo>
                    <a:pt x="0" y="164881"/>
                  </a:moveTo>
                  <a:lnTo>
                    <a:pt x="15369" y="129510"/>
                  </a:lnTo>
                  <a:lnTo>
                    <a:pt x="59308" y="96783"/>
                  </a:lnTo>
                  <a:lnTo>
                    <a:pt x="128565" y="67504"/>
                  </a:lnTo>
                  <a:lnTo>
                    <a:pt x="171672" y="54409"/>
                  </a:lnTo>
                  <a:lnTo>
                    <a:pt x="219889" y="42478"/>
                  </a:lnTo>
                  <a:lnTo>
                    <a:pt x="272810" y="31812"/>
                  </a:lnTo>
                  <a:lnTo>
                    <a:pt x="330027" y="22511"/>
                  </a:lnTo>
                  <a:lnTo>
                    <a:pt x="391136" y="14675"/>
                  </a:lnTo>
                  <a:lnTo>
                    <a:pt x="455728" y="8405"/>
                  </a:lnTo>
                  <a:lnTo>
                    <a:pt x="523398" y="3802"/>
                  </a:lnTo>
                  <a:lnTo>
                    <a:pt x="593739" y="967"/>
                  </a:lnTo>
                  <a:lnTo>
                    <a:pt x="666345" y="0"/>
                  </a:lnTo>
                  <a:lnTo>
                    <a:pt x="738950" y="967"/>
                  </a:lnTo>
                  <a:lnTo>
                    <a:pt x="809291" y="3802"/>
                  </a:lnTo>
                  <a:lnTo>
                    <a:pt x="876961" y="8405"/>
                  </a:lnTo>
                  <a:lnTo>
                    <a:pt x="941553" y="14675"/>
                  </a:lnTo>
                  <a:lnTo>
                    <a:pt x="1002662" y="22511"/>
                  </a:lnTo>
                  <a:lnTo>
                    <a:pt x="1059879" y="31812"/>
                  </a:lnTo>
                  <a:lnTo>
                    <a:pt x="1112800" y="42478"/>
                  </a:lnTo>
                  <a:lnTo>
                    <a:pt x="1161017" y="54409"/>
                  </a:lnTo>
                  <a:lnTo>
                    <a:pt x="1204124" y="67504"/>
                  </a:lnTo>
                  <a:lnTo>
                    <a:pt x="1241714" y="81662"/>
                  </a:lnTo>
                  <a:lnTo>
                    <a:pt x="1298719" y="112765"/>
                  </a:lnTo>
                  <a:lnTo>
                    <a:pt x="1328779" y="146915"/>
                  </a:lnTo>
                  <a:lnTo>
                    <a:pt x="1332690" y="164881"/>
                  </a:lnTo>
                  <a:lnTo>
                    <a:pt x="1328779" y="182846"/>
                  </a:lnTo>
                  <a:lnTo>
                    <a:pt x="1298719" y="216996"/>
                  </a:lnTo>
                  <a:lnTo>
                    <a:pt x="1241714" y="248099"/>
                  </a:lnTo>
                  <a:lnTo>
                    <a:pt x="1204124" y="262257"/>
                  </a:lnTo>
                  <a:lnTo>
                    <a:pt x="1161017" y="275352"/>
                  </a:lnTo>
                  <a:lnTo>
                    <a:pt x="1112800" y="287283"/>
                  </a:lnTo>
                  <a:lnTo>
                    <a:pt x="1059879" y="297949"/>
                  </a:lnTo>
                  <a:lnTo>
                    <a:pt x="1002662" y="307250"/>
                  </a:lnTo>
                  <a:lnTo>
                    <a:pt x="941553" y="315086"/>
                  </a:lnTo>
                  <a:lnTo>
                    <a:pt x="876961" y="321356"/>
                  </a:lnTo>
                  <a:lnTo>
                    <a:pt x="809291" y="325959"/>
                  </a:lnTo>
                  <a:lnTo>
                    <a:pt x="738950" y="328794"/>
                  </a:lnTo>
                  <a:lnTo>
                    <a:pt x="666345" y="329762"/>
                  </a:lnTo>
                  <a:lnTo>
                    <a:pt x="593739" y="328794"/>
                  </a:lnTo>
                  <a:lnTo>
                    <a:pt x="523398" y="325959"/>
                  </a:lnTo>
                  <a:lnTo>
                    <a:pt x="455728" y="321356"/>
                  </a:lnTo>
                  <a:lnTo>
                    <a:pt x="391136" y="315086"/>
                  </a:lnTo>
                  <a:lnTo>
                    <a:pt x="330027" y="307250"/>
                  </a:lnTo>
                  <a:lnTo>
                    <a:pt x="272810" y="297949"/>
                  </a:lnTo>
                  <a:lnTo>
                    <a:pt x="219889" y="287283"/>
                  </a:lnTo>
                  <a:lnTo>
                    <a:pt x="171672" y="275352"/>
                  </a:lnTo>
                  <a:lnTo>
                    <a:pt x="128565" y="262257"/>
                  </a:lnTo>
                  <a:lnTo>
                    <a:pt x="90975" y="248099"/>
                  </a:lnTo>
                  <a:lnTo>
                    <a:pt x="33970" y="216996"/>
                  </a:lnTo>
                  <a:lnTo>
                    <a:pt x="3910" y="182846"/>
                  </a:lnTo>
                  <a:lnTo>
                    <a:pt x="0" y="164881"/>
                  </a:lnTo>
                  <a:close/>
                </a:path>
              </a:pathLst>
            </a:custGeom>
            <a:ln w="28575">
              <a:solidFill>
                <a:srgbClr val="FF0000"/>
              </a:solidFill>
            </a:ln>
          </p:spPr>
          <p:txBody>
            <a:bodyPr wrap="square" lIns="0" tIns="0" rIns="0" bIns="0" rtlCol="0"/>
            <a:lstStyle/>
            <a:p>
              <a:endParaRPr/>
            </a:p>
          </p:txBody>
        </p:sp>
      </p:grpSp>
      <p:grpSp>
        <p:nvGrpSpPr>
          <p:cNvPr id="14" name="object 14"/>
          <p:cNvGrpSpPr/>
          <p:nvPr/>
        </p:nvGrpSpPr>
        <p:grpSpPr>
          <a:xfrm>
            <a:off x="4806697" y="4614671"/>
            <a:ext cx="4224655" cy="817244"/>
            <a:chOff x="3282696" y="4614671"/>
            <a:chExt cx="4224655" cy="817244"/>
          </a:xfrm>
        </p:grpSpPr>
        <p:pic>
          <p:nvPicPr>
            <p:cNvPr id="15" name="object 15"/>
            <p:cNvPicPr/>
            <p:nvPr/>
          </p:nvPicPr>
          <p:blipFill>
            <a:blip r:embed="rId6" cstate="print"/>
            <a:stretch>
              <a:fillRect/>
            </a:stretch>
          </p:blipFill>
          <p:spPr>
            <a:xfrm>
              <a:off x="3282696" y="4614671"/>
              <a:ext cx="3691128" cy="603504"/>
            </a:xfrm>
            <a:prstGeom prst="rect">
              <a:avLst/>
            </a:prstGeom>
          </p:spPr>
        </p:pic>
        <p:sp>
          <p:nvSpPr>
            <p:cNvPr id="16" name="object 16"/>
            <p:cNvSpPr/>
            <p:nvPr/>
          </p:nvSpPr>
          <p:spPr>
            <a:xfrm>
              <a:off x="3437034" y="4634953"/>
              <a:ext cx="3494404" cy="448309"/>
            </a:xfrm>
            <a:custGeom>
              <a:avLst/>
              <a:gdLst/>
              <a:ahLst/>
              <a:cxnLst/>
              <a:rect l="l" t="t" r="r" b="b"/>
              <a:pathLst>
                <a:path w="3494404" h="448310">
                  <a:moveTo>
                    <a:pt x="88230" y="332178"/>
                  </a:moveTo>
                  <a:lnTo>
                    <a:pt x="0" y="409022"/>
                  </a:lnTo>
                  <a:lnTo>
                    <a:pt x="110319" y="448000"/>
                  </a:lnTo>
                  <a:lnTo>
                    <a:pt x="117575" y="444533"/>
                  </a:lnTo>
                  <a:lnTo>
                    <a:pt x="122247" y="431305"/>
                  </a:lnTo>
                  <a:lnTo>
                    <a:pt x="118780" y="424050"/>
                  </a:lnTo>
                  <a:lnTo>
                    <a:pt x="98191" y="416775"/>
                  </a:lnTo>
                  <a:lnTo>
                    <a:pt x="27138" y="416775"/>
                  </a:lnTo>
                  <a:lnTo>
                    <a:pt x="22379" y="391825"/>
                  </a:lnTo>
                  <a:lnTo>
                    <a:pt x="33920" y="389627"/>
                  </a:lnTo>
                  <a:lnTo>
                    <a:pt x="69604" y="382084"/>
                  </a:lnTo>
                  <a:lnTo>
                    <a:pt x="104913" y="351332"/>
                  </a:lnTo>
                  <a:lnTo>
                    <a:pt x="105465" y="343311"/>
                  </a:lnTo>
                  <a:lnTo>
                    <a:pt x="96253" y="332732"/>
                  </a:lnTo>
                  <a:lnTo>
                    <a:pt x="88230" y="332178"/>
                  </a:lnTo>
                  <a:close/>
                </a:path>
                <a:path w="3494404" h="448310">
                  <a:moveTo>
                    <a:pt x="2262041" y="25396"/>
                  </a:moveTo>
                  <a:lnTo>
                    <a:pt x="1921432" y="25396"/>
                  </a:lnTo>
                  <a:lnTo>
                    <a:pt x="1975420" y="26323"/>
                  </a:lnTo>
                  <a:lnTo>
                    <a:pt x="2028778" y="28390"/>
                  </a:lnTo>
                  <a:lnTo>
                    <a:pt x="2134337" y="35843"/>
                  </a:lnTo>
                  <a:lnTo>
                    <a:pt x="2238109" y="47456"/>
                  </a:lnTo>
                  <a:lnTo>
                    <a:pt x="2340227" y="62932"/>
                  </a:lnTo>
                  <a:lnTo>
                    <a:pt x="2440825" y="81978"/>
                  </a:lnTo>
                  <a:lnTo>
                    <a:pt x="2540033" y="104301"/>
                  </a:lnTo>
                  <a:lnTo>
                    <a:pt x="2637983" y="129606"/>
                  </a:lnTo>
                  <a:lnTo>
                    <a:pt x="2734805" y="157595"/>
                  </a:lnTo>
                  <a:lnTo>
                    <a:pt x="2830629" y="187977"/>
                  </a:lnTo>
                  <a:lnTo>
                    <a:pt x="2925587" y="220455"/>
                  </a:lnTo>
                  <a:lnTo>
                    <a:pt x="3019805" y="254734"/>
                  </a:lnTo>
                  <a:lnTo>
                    <a:pt x="3113415" y="290515"/>
                  </a:lnTo>
                  <a:lnTo>
                    <a:pt x="3206545" y="327503"/>
                  </a:lnTo>
                  <a:lnTo>
                    <a:pt x="3484369" y="442746"/>
                  </a:lnTo>
                  <a:lnTo>
                    <a:pt x="3494164" y="419310"/>
                  </a:lnTo>
                  <a:lnTo>
                    <a:pt x="3216150" y="303989"/>
                  </a:lnTo>
                  <a:lnTo>
                    <a:pt x="3122791" y="266909"/>
                  </a:lnTo>
                  <a:lnTo>
                    <a:pt x="3028875" y="231007"/>
                  </a:lnTo>
                  <a:lnTo>
                    <a:pt x="2934271" y="196587"/>
                  </a:lnTo>
                  <a:lnTo>
                    <a:pt x="2838850" y="163945"/>
                  </a:lnTo>
                  <a:lnTo>
                    <a:pt x="2742482" y="133384"/>
                  </a:lnTo>
                  <a:lnTo>
                    <a:pt x="2645037" y="105205"/>
                  </a:lnTo>
                  <a:lnTo>
                    <a:pt x="2546388" y="79709"/>
                  </a:lnTo>
                  <a:lnTo>
                    <a:pt x="2446402" y="57198"/>
                  </a:lnTo>
                  <a:lnTo>
                    <a:pt x="2344954" y="37975"/>
                  </a:lnTo>
                  <a:lnTo>
                    <a:pt x="2262041" y="25396"/>
                  </a:lnTo>
                  <a:close/>
                </a:path>
                <a:path w="3494404" h="448310">
                  <a:moveTo>
                    <a:pt x="69604" y="382084"/>
                  </a:moveTo>
                  <a:lnTo>
                    <a:pt x="33920" y="389627"/>
                  </a:lnTo>
                  <a:lnTo>
                    <a:pt x="22379" y="391825"/>
                  </a:lnTo>
                  <a:lnTo>
                    <a:pt x="27138" y="416775"/>
                  </a:lnTo>
                  <a:lnTo>
                    <a:pt x="39173" y="414477"/>
                  </a:lnTo>
                  <a:lnTo>
                    <a:pt x="42008" y="413877"/>
                  </a:lnTo>
                  <a:lnTo>
                    <a:pt x="33100" y="413877"/>
                  </a:lnTo>
                  <a:lnTo>
                    <a:pt x="28990" y="392325"/>
                  </a:lnTo>
                  <a:lnTo>
                    <a:pt x="57845" y="392325"/>
                  </a:lnTo>
                  <a:lnTo>
                    <a:pt x="69604" y="382084"/>
                  </a:lnTo>
                  <a:close/>
                </a:path>
                <a:path w="3494404" h="448310">
                  <a:moveTo>
                    <a:pt x="72025" y="407531"/>
                  </a:moveTo>
                  <a:lnTo>
                    <a:pt x="39173" y="414477"/>
                  </a:lnTo>
                  <a:lnTo>
                    <a:pt x="27138" y="416775"/>
                  </a:lnTo>
                  <a:lnTo>
                    <a:pt x="98191" y="416775"/>
                  </a:lnTo>
                  <a:lnTo>
                    <a:pt x="72025" y="407531"/>
                  </a:lnTo>
                  <a:close/>
                </a:path>
                <a:path w="3494404" h="448310">
                  <a:moveTo>
                    <a:pt x="28990" y="392325"/>
                  </a:moveTo>
                  <a:lnTo>
                    <a:pt x="33100" y="413877"/>
                  </a:lnTo>
                  <a:lnTo>
                    <a:pt x="49518" y="399578"/>
                  </a:lnTo>
                  <a:lnTo>
                    <a:pt x="28990" y="392325"/>
                  </a:lnTo>
                  <a:close/>
                </a:path>
                <a:path w="3494404" h="448310">
                  <a:moveTo>
                    <a:pt x="49518" y="399578"/>
                  </a:moveTo>
                  <a:lnTo>
                    <a:pt x="33100" y="413877"/>
                  </a:lnTo>
                  <a:lnTo>
                    <a:pt x="42008" y="413877"/>
                  </a:lnTo>
                  <a:lnTo>
                    <a:pt x="72025" y="407531"/>
                  </a:lnTo>
                  <a:lnTo>
                    <a:pt x="49518" y="399578"/>
                  </a:lnTo>
                  <a:close/>
                </a:path>
                <a:path w="3494404" h="448310">
                  <a:moveTo>
                    <a:pt x="1921869" y="0"/>
                  </a:moveTo>
                  <a:lnTo>
                    <a:pt x="1865883" y="624"/>
                  </a:lnTo>
                  <a:lnTo>
                    <a:pt x="1807763" y="3130"/>
                  </a:lnTo>
                  <a:lnTo>
                    <a:pt x="1747782" y="7400"/>
                  </a:lnTo>
                  <a:lnTo>
                    <a:pt x="1686114" y="13322"/>
                  </a:lnTo>
                  <a:lnTo>
                    <a:pt x="1622934" y="20782"/>
                  </a:lnTo>
                  <a:lnTo>
                    <a:pt x="1558416" y="29667"/>
                  </a:lnTo>
                  <a:lnTo>
                    <a:pt x="1492737" y="39866"/>
                  </a:lnTo>
                  <a:lnTo>
                    <a:pt x="1426075" y="51267"/>
                  </a:lnTo>
                  <a:lnTo>
                    <a:pt x="1290586" y="77213"/>
                  </a:lnTo>
                  <a:lnTo>
                    <a:pt x="1153208" y="106646"/>
                  </a:lnTo>
                  <a:lnTo>
                    <a:pt x="1015467" y="138664"/>
                  </a:lnTo>
                  <a:lnTo>
                    <a:pt x="878800" y="172378"/>
                  </a:lnTo>
                  <a:lnTo>
                    <a:pt x="210800" y="348435"/>
                  </a:lnTo>
                  <a:lnTo>
                    <a:pt x="116361" y="371519"/>
                  </a:lnTo>
                  <a:lnTo>
                    <a:pt x="73545" y="381251"/>
                  </a:lnTo>
                  <a:lnTo>
                    <a:pt x="69604" y="382084"/>
                  </a:lnTo>
                  <a:lnTo>
                    <a:pt x="49518" y="399578"/>
                  </a:lnTo>
                  <a:lnTo>
                    <a:pt x="72025" y="407531"/>
                  </a:lnTo>
                  <a:lnTo>
                    <a:pt x="79176" y="406019"/>
                  </a:lnTo>
                  <a:lnTo>
                    <a:pt x="122279" y="396219"/>
                  </a:lnTo>
                  <a:lnTo>
                    <a:pt x="217103" y="373042"/>
                  </a:lnTo>
                  <a:lnTo>
                    <a:pt x="884885" y="197039"/>
                  </a:lnTo>
                  <a:lnTo>
                    <a:pt x="1021219" y="163405"/>
                  </a:lnTo>
                  <a:lnTo>
                    <a:pt x="1158530" y="131483"/>
                  </a:lnTo>
                  <a:lnTo>
                    <a:pt x="1295364" y="102160"/>
                  </a:lnTo>
                  <a:lnTo>
                    <a:pt x="1430357" y="76302"/>
                  </a:lnTo>
                  <a:lnTo>
                    <a:pt x="1496636" y="64965"/>
                  </a:lnTo>
                  <a:lnTo>
                    <a:pt x="1561882" y="54829"/>
                  </a:lnTo>
                  <a:lnTo>
                    <a:pt x="1625913" y="46007"/>
                  </a:lnTo>
                  <a:lnTo>
                    <a:pt x="1688543" y="38606"/>
                  </a:lnTo>
                  <a:lnTo>
                    <a:pt x="1749588" y="32736"/>
                  </a:lnTo>
                  <a:lnTo>
                    <a:pt x="1808859" y="28506"/>
                  </a:lnTo>
                  <a:lnTo>
                    <a:pt x="1866169" y="26023"/>
                  </a:lnTo>
                  <a:lnTo>
                    <a:pt x="1921432" y="25396"/>
                  </a:lnTo>
                  <a:lnTo>
                    <a:pt x="2262041" y="25396"/>
                  </a:lnTo>
                  <a:lnTo>
                    <a:pt x="2241918" y="22343"/>
                  </a:lnTo>
                  <a:lnTo>
                    <a:pt x="2137164" y="10601"/>
                  </a:lnTo>
                  <a:lnTo>
                    <a:pt x="2030568" y="3054"/>
                  </a:lnTo>
                  <a:lnTo>
                    <a:pt x="1976407" y="942"/>
                  </a:lnTo>
                  <a:lnTo>
                    <a:pt x="1921869" y="0"/>
                  </a:lnTo>
                  <a:close/>
                </a:path>
                <a:path w="3494404" h="448310">
                  <a:moveTo>
                    <a:pt x="57845" y="392325"/>
                  </a:moveTo>
                  <a:lnTo>
                    <a:pt x="28990" y="392325"/>
                  </a:lnTo>
                  <a:lnTo>
                    <a:pt x="49518" y="399578"/>
                  </a:lnTo>
                  <a:lnTo>
                    <a:pt x="57845" y="392325"/>
                  </a:lnTo>
                  <a:close/>
                </a:path>
              </a:pathLst>
            </a:custGeom>
            <a:solidFill>
              <a:srgbClr val="FF0000"/>
            </a:solidFill>
          </p:spPr>
          <p:txBody>
            <a:bodyPr wrap="square" lIns="0" tIns="0" rIns="0" bIns="0" rtlCol="0"/>
            <a:lstStyle/>
            <a:p>
              <a:endParaRPr/>
            </a:p>
          </p:txBody>
        </p:sp>
        <p:pic>
          <p:nvPicPr>
            <p:cNvPr id="17" name="object 17"/>
            <p:cNvPicPr/>
            <p:nvPr/>
          </p:nvPicPr>
          <p:blipFill>
            <a:blip r:embed="rId7" cstate="print"/>
            <a:stretch>
              <a:fillRect/>
            </a:stretch>
          </p:blipFill>
          <p:spPr>
            <a:xfrm>
              <a:off x="6425184" y="5029199"/>
              <a:ext cx="1082039" cy="402336"/>
            </a:xfrm>
            <a:prstGeom prst="rect">
              <a:avLst/>
            </a:prstGeom>
          </p:spPr>
        </p:pic>
        <p:sp>
          <p:nvSpPr>
            <p:cNvPr id="18" name="object 18"/>
            <p:cNvSpPr/>
            <p:nvPr/>
          </p:nvSpPr>
          <p:spPr>
            <a:xfrm>
              <a:off x="6481160" y="5063007"/>
              <a:ext cx="969644" cy="290195"/>
            </a:xfrm>
            <a:custGeom>
              <a:avLst/>
              <a:gdLst/>
              <a:ahLst/>
              <a:cxnLst/>
              <a:rect l="l" t="t" r="r" b="b"/>
              <a:pathLst>
                <a:path w="969645" h="290195">
                  <a:moveTo>
                    <a:pt x="0" y="145017"/>
                  </a:moveTo>
                  <a:lnTo>
                    <a:pt x="20515" y="103134"/>
                  </a:lnTo>
                  <a:lnTo>
                    <a:pt x="78065" y="66053"/>
                  </a:lnTo>
                  <a:lnTo>
                    <a:pt x="118854" y="49875"/>
                  </a:lnTo>
                  <a:lnTo>
                    <a:pt x="166653" y="35570"/>
                  </a:lnTo>
                  <a:lnTo>
                    <a:pt x="220712" y="23363"/>
                  </a:lnTo>
                  <a:lnTo>
                    <a:pt x="280282" y="13478"/>
                  </a:lnTo>
                  <a:lnTo>
                    <a:pt x="344613" y="6139"/>
                  </a:lnTo>
                  <a:lnTo>
                    <a:pt x="412956" y="1572"/>
                  </a:lnTo>
                  <a:lnTo>
                    <a:pt x="484561" y="0"/>
                  </a:lnTo>
                  <a:lnTo>
                    <a:pt x="556166" y="1572"/>
                  </a:lnTo>
                  <a:lnTo>
                    <a:pt x="624509" y="6139"/>
                  </a:lnTo>
                  <a:lnTo>
                    <a:pt x="688840" y="13478"/>
                  </a:lnTo>
                  <a:lnTo>
                    <a:pt x="748410" y="23363"/>
                  </a:lnTo>
                  <a:lnTo>
                    <a:pt x="802469" y="35570"/>
                  </a:lnTo>
                  <a:lnTo>
                    <a:pt x="850268" y="49875"/>
                  </a:lnTo>
                  <a:lnTo>
                    <a:pt x="891057" y="66053"/>
                  </a:lnTo>
                  <a:lnTo>
                    <a:pt x="948607" y="103134"/>
                  </a:lnTo>
                  <a:lnTo>
                    <a:pt x="969123" y="145017"/>
                  </a:lnTo>
                  <a:lnTo>
                    <a:pt x="963869" y="166447"/>
                  </a:lnTo>
                  <a:lnTo>
                    <a:pt x="924086" y="206153"/>
                  </a:lnTo>
                  <a:lnTo>
                    <a:pt x="850268" y="240159"/>
                  </a:lnTo>
                  <a:lnTo>
                    <a:pt x="802469" y="254464"/>
                  </a:lnTo>
                  <a:lnTo>
                    <a:pt x="748410" y="266671"/>
                  </a:lnTo>
                  <a:lnTo>
                    <a:pt x="688840" y="276556"/>
                  </a:lnTo>
                  <a:lnTo>
                    <a:pt x="624509" y="283895"/>
                  </a:lnTo>
                  <a:lnTo>
                    <a:pt x="556166" y="288462"/>
                  </a:lnTo>
                  <a:lnTo>
                    <a:pt x="484561" y="290035"/>
                  </a:lnTo>
                  <a:lnTo>
                    <a:pt x="412956" y="288462"/>
                  </a:lnTo>
                  <a:lnTo>
                    <a:pt x="344613" y="283895"/>
                  </a:lnTo>
                  <a:lnTo>
                    <a:pt x="280282" y="276556"/>
                  </a:lnTo>
                  <a:lnTo>
                    <a:pt x="220712" y="266671"/>
                  </a:lnTo>
                  <a:lnTo>
                    <a:pt x="166653" y="254464"/>
                  </a:lnTo>
                  <a:lnTo>
                    <a:pt x="118854" y="240159"/>
                  </a:lnTo>
                  <a:lnTo>
                    <a:pt x="78065" y="223981"/>
                  </a:lnTo>
                  <a:lnTo>
                    <a:pt x="20515" y="186900"/>
                  </a:lnTo>
                  <a:lnTo>
                    <a:pt x="0" y="145017"/>
                  </a:lnTo>
                  <a:close/>
                </a:path>
              </a:pathLst>
            </a:custGeom>
            <a:ln w="28575">
              <a:solidFill>
                <a:srgbClr val="FF0000"/>
              </a:solidFill>
            </a:ln>
          </p:spPr>
          <p:txBody>
            <a:bodyPr wrap="square" lIns="0" tIns="0" rIns="0" bIns="0" rtlCol="0"/>
            <a:lstStyle/>
            <a:p>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69584" y="486156"/>
            <a:ext cx="5652135" cy="695960"/>
          </a:xfrm>
          <a:prstGeom prst="rect">
            <a:avLst/>
          </a:prstGeom>
        </p:spPr>
        <p:txBody>
          <a:bodyPr vert="horz" wrap="square" lIns="0" tIns="12700" rIns="0" bIns="0" rtlCol="0" anchor="ctr">
            <a:spAutoFit/>
          </a:bodyPr>
          <a:lstStyle/>
          <a:p>
            <a:pPr marL="12700">
              <a:lnSpc>
                <a:spcPct val="100000"/>
              </a:lnSpc>
              <a:spcBef>
                <a:spcPts val="100"/>
              </a:spcBef>
            </a:pPr>
            <a:r>
              <a:rPr spc="125" dirty="0"/>
              <a:t>The</a:t>
            </a:r>
            <a:r>
              <a:rPr spc="-170" dirty="0"/>
              <a:t> </a:t>
            </a:r>
            <a:r>
              <a:rPr spc="180" dirty="0"/>
              <a:t>range()</a:t>
            </a:r>
            <a:r>
              <a:rPr spc="-160" dirty="0"/>
              <a:t> </a:t>
            </a:r>
            <a:r>
              <a:rPr spc="220" dirty="0"/>
              <a:t>Function</a:t>
            </a:r>
          </a:p>
        </p:txBody>
      </p:sp>
      <p:sp>
        <p:nvSpPr>
          <p:cNvPr id="3" name="object 3"/>
          <p:cNvSpPr txBox="1"/>
          <p:nvPr/>
        </p:nvSpPr>
        <p:spPr>
          <a:xfrm>
            <a:off x="2059941" y="1543813"/>
            <a:ext cx="8221345" cy="4668329"/>
          </a:xfrm>
          <a:prstGeom prst="rect">
            <a:avLst/>
          </a:prstGeom>
        </p:spPr>
        <p:txBody>
          <a:bodyPr vert="horz" wrap="square" lIns="0" tIns="91440" rIns="0" bIns="0" rtlCol="0">
            <a:spAutoFit/>
          </a:bodyPr>
          <a:lstStyle/>
          <a:p>
            <a:pPr marL="355600" marR="50800" indent="-342900">
              <a:lnSpc>
                <a:spcPct val="80000"/>
              </a:lnSpc>
              <a:spcBef>
                <a:spcPts val="720"/>
              </a:spcBef>
              <a:buChar char="•"/>
              <a:tabLst>
                <a:tab pos="354965" algn="l"/>
                <a:tab pos="355600" algn="l"/>
              </a:tabLst>
            </a:pPr>
            <a:r>
              <a:rPr sz="2600" spc="75" dirty="0">
                <a:solidFill>
                  <a:srgbClr val="FFFFFF"/>
                </a:solidFill>
                <a:latin typeface="Arial MT"/>
                <a:cs typeface="Arial MT"/>
              </a:rPr>
              <a:t>The</a:t>
            </a:r>
            <a:r>
              <a:rPr sz="2600" spc="-75" dirty="0">
                <a:solidFill>
                  <a:srgbClr val="FFFFFF"/>
                </a:solidFill>
                <a:latin typeface="Arial MT"/>
                <a:cs typeface="Arial MT"/>
              </a:rPr>
              <a:t> </a:t>
            </a:r>
            <a:r>
              <a:rPr sz="3825" b="1" spc="104" baseline="1089" dirty="0">
                <a:solidFill>
                  <a:srgbClr val="0070C0"/>
                </a:solidFill>
                <a:latin typeface="Arial"/>
                <a:cs typeface="Arial"/>
              </a:rPr>
              <a:t>range()</a:t>
            </a:r>
            <a:r>
              <a:rPr sz="3825" b="1" spc="-89" baseline="1089" dirty="0">
                <a:solidFill>
                  <a:srgbClr val="0070C0"/>
                </a:solidFill>
                <a:latin typeface="Arial"/>
                <a:cs typeface="Arial"/>
              </a:rPr>
              <a:t> </a:t>
            </a:r>
            <a:r>
              <a:rPr sz="2600" spc="150" dirty="0">
                <a:solidFill>
                  <a:srgbClr val="FFFFFF"/>
                </a:solidFill>
                <a:latin typeface="Arial MT"/>
                <a:cs typeface="Arial MT"/>
              </a:rPr>
              <a:t>function</a:t>
            </a:r>
            <a:r>
              <a:rPr sz="2600" spc="-70" dirty="0">
                <a:solidFill>
                  <a:srgbClr val="FFFFFF"/>
                </a:solidFill>
                <a:latin typeface="Arial MT"/>
                <a:cs typeface="Arial MT"/>
              </a:rPr>
              <a:t> </a:t>
            </a:r>
            <a:r>
              <a:rPr sz="2600" spc="114" dirty="0">
                <a:solidFill>
                  <a:srgbClr val="FFFFFF"/>
                </a:solidFill>
                <a:latin typeface="Arial MT"/>
                <a:cs typeface="Arial MT"/>
              </a:rPr>
              <a:t>is</a:t>
            </a:r>
            <a:r>
              <a:rPr sz="2600" spc="-70" dirty="0">
                <a:solidFill>
                  <a:srgbClr val="FFFFFF"/>
                </a:solidFill>
                <a:latin typeface="Arial MT"/>
                <a:cs typeface="Arial MT"/>
              </a:rPr>
              <a:t> </a:t>
            </a:r>
            <a:r>
              <a:rPr sz="2600" spc="125" dirty="0">
                <a:solidFill>
                  <a:srgbClr val="FFFFFF"/>
                </a:solidFill>
                <a:latin typeface="Arial MT"/>
                <a:cs typeface="Arial MT"/>
              </a:rPr>
              <a:t>used</a:t>
            </a:r>
            <a:r>
              <a:rPr sz="2600" spc="-75" dirty="0">
                <a:solidFill>
                  <a:srgbClr val="FFFFFF"/>
                </a:solidFill>
                <a:latin typeface="Arial MT"/>
                <a:cs typeface="Arial MT"/>
              </a:rPr>
              <a:t> </a:t>
            </a:r>
            <a:r>
              <a:rPr sz="2600" spc="160" dirty="0">
                <a:solidFill>
                  <a:srgbClr val="FFFFFF"/>
                </a:solidFill>
                <a:latin typeface="Arial MT"/>
                <a:cs typeface="Arial MT"/>
              </a:rPr>
              <a:t>to</a:t>
            </a:r>
            <a:r>
              <a:rPr sz="2600" spc="-70" dirty="0">
                <a:solidFill>
                  <a:srgbClr val="FFFFFF"/>
                </a:solidFill>
                <a:latin typeface="Arial MT"/>
                <a:cs typeface="Arial MT"/>
              </a:rPr>
              <a:t> </a:t>
            </a:r>
            <a:r>
              <a:rPr sz="2600" spc="145" dirty="0">
                <a:solidFill>
                  <a:srgbClr val="FFFFFF"/>
                </a:solidFill>
                <a:latin typeface="Arial MT"/>
                <a:cs typeface="Arial MT"/>
              </a:rPr>
              <a:t>create</a:t>
            </a:r>
            <a:r>
              <a:rPr sz="2600" spc="-70" dirty="0">
                <a:solidFill>
                  <a:srgbClr val="FFFFFF"/>
                </a:solidFill>
                <a:latin typeface="Arial MT"/>
                <a:cs typeface="Arial MT"/>
              </a:rPr>
              <a:t> </a:t>
            </a:r>
            <a:r>
              <a:rPr sz="2600" spc="130" dirty="0">
                <a:solidFill>
                  <a:srgbClr val="FFFFFF"/>
                </a:solidFill>
                <a:latin typeface="Arial MT"/>
                <a:cs typeface="Arial MT"/>
              </a:rPr>
              <a:t>sequences </a:t>
            </a:r>
            <a:r>
              <a:rPr sz="2600" spc="-705" dirty="0">
                <a:solidFill>
                  <a:srgbClr val="FFFFFF"/>
                </a:solidFill>
                <a:latin typeface="Arial MT"/>
                <a:cs typeface="Arial MT"/>
              </a:rPr>
              <a:t> </a:t>
            </a:r>
            <a:r>
              <a:rPr sz="2600" spc="130" dirty="0">
                <a:solidFill>
                  <a:srgbClr val="FFFFFF"/>
                </a:solidFill>
                <a:latin typeface="Arial MT"/>
                <a:cs typeface="Arial MT"/>
              </a:rPr>
              <a:t>of</a:t>
            </a:r>
            <a:r>
              <a:rPr sz="2600" spc="204" dirty="0">
                <a:solidFill>
                  <a:srgbClr val="FFFFFF"/>
                </a:solidFill>
                <a:latin typeface="Arial MT"/>
                <a:cs typeface="Arial MT"/>
              </a:rPr>
              <a:t> </a:t>
            </a:r>
            <a:r>
              <a:rPr sz="2600" spc="130" dirty="0">
                <a:solidFill>
                  <a:srgbClr val="FFFFFF"/>
                </a:solidFill>
                <a:latin typeface="Arial MT"/>
                <a:cs typeface="Arial MT"/>
              </a:rPr>
              <a:t>integers</a:t>
            </a:r>
            <a:endParaRPr sz="2600">
              <a:latin typeface="Arial MT"/>
              <a:cs typeface="Arial MT"/>
            </a:endParaRPr>
          </a:p>
          <a:p>
            <a:pPr marL="469900">
              <a:lnSpc>
                <a:spcPts val="3095"/>
              </a:lnSpc>
            </a:pPr>
            <a:r>
              <a:rPr sz="2600" spc="-10" dirty="0">
                <a:solidFill>
                  <a:srgbClr val="FFFFFF"/>
                </a:solidFill>
                <a:latin typeface="Arial MT"/>
                <a:cs typeface="Arial MT"/>
              </a:rPr>
              <a:t>&gt;&gt;&gt;</a:t>
            </a:r>
            <a:r>
              <a:rPr sz="2600" spc="-90" dirty="0">
                <a:solidFill>
                  <a:srgbClr val="FFFFFF"/>
                </a:solidFill>
                <a:latin typeface="Arial MT"/>
                <a:cs typeface="Arial MT"/>
              </a:rPr>
              <a:t> </a:t>
            </a:r>
            <a:r>
              <a:rPr sz="2600" spc="140" dirty="0">
                <a:solidFill>
                  <a:srgbClr val="0070C0"/>
                </a:solidFill>
                <a:latin typeface="Arial MT"/>
                <a:cs typeface="Arial MT"/>
              </a:rPr>
              <a:t>range(</a:t>
            </a:r>
            <a:r>
              <a:rPr sz="2600" spc="140" dirty="0">
                <a:solidFill>
                  <a:srgbClr val="D32CFF"/>
                </a:solidFill>
                <a:latin typeface="Arial MT"/>
                <a:cs typeface="Arial MT"/>
              </a:rPr>
              <a:t>start,</a:t>
            </a:r>
            <a:r>
              <a:rPr sz="2600" spc="-90" dirty="0">
                <a:solidFill>
                  <a:srgbClr val="D32CFF"/>
                </a:solidFill>
                <a:latin typeface="Arial MT"/>
                <a:cs typeface="Arial MT"/>
              </a:rPr>
              <a:t> </a:t>
            </a:r>
            <a:r>
              <a:rPr sz="2600" spc="120" dirty="0">
                <a:solidFill>
                  <a:srgbClr val="FFC000"/>
                </a:solidFill>
                <a:latin typeface="Arial MT"/>
                <a:cs typeface="Arial MT"/>
              </a:rPr>
              <a:t>end</a:t>
            </a:r>
            <a:r>
              <a:rPr sz="2600" spc="120" dirty="0">
                <a:solidFill>
                  <a:srgbClr val="D32CFF"/>
                </a:solidFill>
                <a:latin typeface="Arial MT"/>
                <a:cs typeface="Arial MT"/>
              </a:rPr>
              <a:t>,</a:t>
            </a:r>
            <a:r>
              <a:rPr sz="2600" spc="-80" dirty="0">
                <a:solidFill>
                  <a:srgbClr val="D32CFF"/>
                </a:solidFill>
                <a:latin typeface="Arial MT"/>
                <a:cs typeface="Arial MT"/>
              </a:rPr>
              <a:t> </a:t>
            </a:r>
            <a:r>
              <a:rPr sz="2600" spc="120" dirty="0">
                <a:solidFill>
                  <a:srgbClr val="D32CFF"/>
                </a:solidFill>
                <a:latin typeface="Arial MT"/>
                <a:cs typeface="Arial MT"/>
              </a:rPr>
              <a:t>step</a:t>
            </a:r>
            <a:r>
              <a:rPr sz="2600" spc="120" dirty="0">
                <a:solidFill>
                  <a:srgbClr val="0070C0"/>
                </a:solidFill>
                <a:latin typeface="Arial MT"/>
                <a:cs typeface="Arial MT"/>
              </a:rPr>
              <a:t>)</a:t>
            </a:r>
            <a:endParaRPr sz="2600">
              <a:latin typeface="Arial MT"/>
              <a:cs typeface="Arial MT"/>
            </a:endParaRPr>
          </a:p>
          <a:p>
            <a:pPr>
              <a:spcBef>
                <a:spcPts val="30"/>
              </a:spcBef>
            </a:pPr>
            <a:endParaRPr sz="2750">
              <a:latin typeface="Arial MT"/>
              <a:cs typeface="Arial MT"/>
            </a:endParaRPr>
          </a:p>
          <a:p>
            <a:pPr marL="355600" indent="-342900">
              <a:lnSpc>
                <a:spcPts val="3105"/>
              </a:lnSpc>
              <a:buChar char="•"/>
              <a:tabLst>
                <a:tab pos="354965" algn="l"/>
                <a:tab pos="355600" algn="l"/>
              </a:tabLst>
            </a:pPr>
            <a:r>
              <a:rPr sz="2600" spc="140" dirty="0">
                <a:solidFill>
                  <a:srgbClr val="FFFFFF"/>
                </a:solidFill>
                <a:latin typeface="Arial MT"/>
                <a:cs typeface="Arial MT"/>
              </a:rPr>
              <a:t>Arguments:</a:t>
            </a:r>
            <a:endParaRPr sz="2600">
              <a:latin typeface="Arial MT"/>
              <a:cs typeface="Arial MT"/>
            </a:endParaRPr>
          </a:p>
          <a:p>
            <a:pPr marL="755650" lvl="1" indent="-285750">
              <a:lnSpc>
                <a:spcPts val="2625"/>
              </a:lnSpc>
              <a:buChar char="–"/>
              <a:tabLst>
                <a:tab pos="755015" algn="l"/>
                <a:tab pos="755650" algn="l"/>
              </a:tabLst>
            </a:pPr>
            <a:r>
              <a:rPr sz="2200" spc="135" dirty="0">
                <a:solidFill>
                  <a:srgbClr val="D32CFF"/>
                </a:solidFill>
                <a:latin typeface="Arial MT"/>
                <a:cs typeface="Arial MT"/>
              </a:rPr>
              <a:t>start</a:t>
            </a:r>
            <a:r>
              <a:rPr sz="2200" spc="135" dirty="0">
                <a:solidFill>
                  <a:srgbClr val="FFFFFF"/>
                </a:solidFill>
                <a:latin typeface="Arial MT"/>
                <a:cs typeface="Arial MT"/>
              </a:rPr>
              <a:t>:</a:t>
            </a:r>
            <a:r>
              <a:rPr sz="2200" spc="-70" dirty="0">
                <a:solidFill>
                  <a:srgbClr val="FFFFFF"/>
                </a:solidFill>
                <a:latin typeface="Arial MT"/>
                <a:cs typeface="Arial MT"/>
              </a:rPr>
              <a:t> </a:t>
            </a:r>
            <a:r>
              <a:rPr sz="2200" spc="135" dirty="0">
                <a:solidFill>
                  <a:srgbClr val="FFFFFF"/>
                </a:solidFill>
                <a:latin typeface="Arial MT"/>
                <a:cs typeface="Arial MT"/>
              </a:rPr>
              <a:t>first</a:t>
            </a:r>
            <a:r>
              <a:rPr sz="2200" spc="-65" dirty="0">
                <a:solidFill>
                  <a:srgbClr val="FFFFFF"/>
                </a:solidFill>
                <a:latin typeface="Arial MT"/>
                <a:cs typeface="Arial MT"/>
              </a:rPr>
              <a:t> </a:t>
            </a:r>
            <a:r>
              <a:rPr sz="2200" spc="120" dirty="0">
                <a:solidFill>
                  <a:srgbClr val="FFFFFF"/>
                </a:solidFill>
                <a:latin typeface="Arial MT"/>
                <a:cs typeface="Arial MT"/>
              </a:rPr>
              <a:t>integer</a:t>
            </a:r>
            <a:r>
              <a:rPr sz="2200" spc="-65" dirty="0">
                <a:solidFill>
                  <a:srgbClr val="FFFFFF"/>
                </a:solidFill>
                <a:latin typeface="Arial MT"/>
                <a:cs typeface="Arial MT"/>
              </a:rPr>
              <a:t> </a:t>
            </a:r>
            <a:r>
              <a:rPr sz="2200" spc="90" dirty="0">
                <a:solidFill>
                  <a:srgbClr val="FFFFFF"/>
                </a:solidFill>
                <a:latin typeface="Arial MT"/>
                <a:cs typeface="Arial MT"/>
              </a:rPr>
              <a:t>(inclusive)</a:t>
            </a:r>
            <a:r>
              <a:rPr sz="2200" spc="-70" dirty="0">
                <a:solidFill>
                  <a:srgbClr val="FFFFFF"/>
                </a:solidFill>
                <a:latin typeface="Arial MT"/>
                <a:cs typeface="Arial MT"/>
              </a:rPr>
              <a:t> </a:t>
            </a:r>
            <a:r>
              <a:rPr sz="2200" spc="110" dirty="0">
                <a:solidFill>
                  <a:srgbClr val="FFFFFF"/>
                </a:solidFill>
                <a:latin typeface="Arial MT"/>
                <a:cs typeface="Arial MT"/>
              </a:rPr>
              <a:t>of</a:t>
            </a:r>
            <a:r>
              <a:rPr sz="2200" spc="185"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10" dirty="0">
                <a:solidFill>
                  <a:srgbClr val="FFFFFF"/>
                </a:solidFill>
                <a:latin typeface="Arial MT"/>
                <a:cs typeface="Arial MT"/>
              </a:rPr>
              <a:t>sequence</a:t>
            </a:r>
            <a:r>
              <a:rPr sz="2200" spc="-65" dirty="0">
                <a:solidFill>
                  <a:srgbClr val="FFFFFF"/>
                </a:solidFill>
                <a:latin typeface="Arial MT"/>
                <a:cs typeface="Arial MT"/>
              </a:rPr>
              <a:t> </a:t>
            </a:r>
            <a:r>
              <a:rPr sz="2200" spc="100" dirty="0">
                <a:solidFill>
                  <a:srgbClr val="FFFFFF"/>
                </a:solidFill>
                <a:latin typeface="Arial MT"/>
                <a:cs typeface="Arial MT"/>
              </a:rPr>
              <a:t>(optional)</a:t>
            </a:r>
            <a:endParaRPr sz="2200">
              <a:latin typeface="Arial MT"/>
              <a:cs typeface="Arial MT"/>
            </a:endParaRPr>
          </a:p>
          <a:p>
            <a:pPr marL="755650" marR="281940" lvl="1" indent="-285750">
              <a:lnSpc>
                <a:spcPct val="79100"/>
              </a:lnSpc>
              <a:spcBef>
                <a:spcPts val="625"/>
              </a:spcBef>
              <a:buChar char="–"/>
              <a:tabLst>
                <a:tab pos="755015" algn="l"/>
                <a:tab pos="755650" algn="l"/>
              </a:tabLst>
            </a:pPr>
            <a:r>
              <a:rPr sz="2200" spc="100" dirty="0">
                <a:solidFill>
                  <a:srgbClr val="FFC000"/>
                </a:solidFill>
                <a:latin typeface="Arial MT"/>
                <a:cs typeface="Arial MT"/>
              </a:rPr>
              <a:t>end</a:t>
            </a:r>
            <a:r>
              <a:rPr sz="2200" spc="100" dirty="0">
                <a:solidFill>
                  <a:srgbClr val="FFFFFF"/>
                </a:solidFill>
                <a:latin typeface="Arial MT"/>
                <a:cs typeface="Arial MT"/>
              </a:rPr>
              <a:t>:</a:t>
            </a:r>
            <a:r>
              <a:rPr sz="2200" spc="-70" dirty="0">
                <a:solidFill>
                  <a:srgbClr val="FFFFFF"/>
                </a:solidFill>
                <a:latin typeface="Arial MT"/>
                <a:cs typeface="Arial MT"/>
              </a:rPr>
              <a:t> </a:t>
            </a:r>
            <a:r>
              <a:rPr sz="2200" spc="110" dirty="0">
                <a:solidFill>
                  <a:srgbClr val="FFFFFF"/>
                </a:solidFill>
                <a:latin typeface="Arial MT"/>
                <a:cs typeface="Arial MT"/>
              </a:rPr>
              <a:t>last</a:t>
            </a:r>
            <a:r>
              <a:rPr sz="2200" spc="-65" dirty="0">
                <a:solidFill>
                  <a:srgbClr val="FFFFFF"/>
                </a:solidFill>
                <a:latin typeface="Arial MT"/>
                <a:cs typeface="Arial MT"/>
              </a:rPr>
              <a:t> </a:t>
            </a:r>
            <a:r>
              <a:rPr sz="2200" spc="120" dirty="0">
                <a:solidFill>
                  <a:srgbClr val="FFFFFF"/>
                </a:solidFill>
                <a:latin typeface="Arial MT"/>
                <a:cs typeface="Arial MT"/>
              </a:rPr>
              <a:t>integer</a:t>
            </a:r>
            <a:r>
              <a:rPr sz="2200" spc="-65" dirty="0">
                <a:solidFill>
                  <a:srgbClr val="FFFFFF"/>
                </a:solidFill>
                <a:latin typeface="Arial MT"/>
                <a:cs typeface="Arial MT"/>
              </a:rPr>
              <a:t> </a:t>
            </a:r>
            <a:r>
              <a:rPr sz="2200" spc="75" dirty="0">
                <a:solidFill>
                  <a:srgbClr val="FFFFFF"/>
                </a:solidFill>
                <a:latin typeface="Arial MT"/>
                <a:cs typeface="Arial MT"/>
              </a:rPr>
              <a:t>(exclusive)</a:t>
            </a:r>
            <a:r>
              <a:rPr sz="2200" spc="-65" dirty="0">
                <a:solidFill>
                  <a:srgbClr val="FFFFFF"/>
                </a:solidFill>
                <a:latin typeface="Arial MT"/>
                <a:cs typeface="Arial MT"/>
              </a:rPr>
              <a:t> </a:t>
            </a:r>
            <a:r>
              <a:rPr sz="2200" spc="110" dirty="0">
                <a:solidFill>
                  <a:srgbClr val="FFFFFF"/>
                </a:solidFill>
                <a:latin typeface="Arial MT"/>
                <a:cs typeface="Arial MT"/>
              </a:rPr>
              <a:t>of</a:t>
            </a:r>
            <a:r>
              <a:rPr sz="2200" spc="185"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00" dirty="0">
                <a:solidFill>
                  <a:srgbClr val="FFFFFF"/>
                </a:solidFill>
                <a:latin typeface="Arial MT"/>
                <a:cs typeface="Arial MT"/>
              </a:rPr>
              <a:t>sequence,</a:t>
            </a:r>
            <a:r>
              <a:rPr sz="2200" spc="-65" dirty="0">
                <a:solidFill>
                  <a:srgbClr val="FFFFFF"/>
                </a:solidFill>
                <a:latin typeface="Arial MT"/>
                <a:cs typeface="Arial MT"/>
              </a:rPr>
              <a:t> </a:t>
            </a:r>
            <a:r>
              <a:rPr sz="2200" spc="135" dirty="0">
                <a:solidFill>
                  <a:srgbClr val="FFFFFF"/>
                </a:solidFill>
                <a:latin typeface="Arial MT"/>
                <a:cs typeface="Arial MT"/>
              </a:rPr>
              <a:t>starting </a:t>
            </a:r>
            <a:r>
              <a:rPr sz="2200" spc="-595" dirty="0">
                <a:solidFill>
                  <a:srgbClr val="FFFFFF"/>
                </a:solidFill>
                <a:latin typeface="Arial MT"/>
                <a:cs typeface="Arial MT"/>
              </a:rPr>
              <a:t> </a:t>
            </a:r>
            <a:r>
              <a:rPr sz="2200" spc="114" dirty="0">
                <a:solidFill>
                  <a:srgbClr val="FFFFFF"/>
                </a:solidFill>
                <a:latin typeface="Arial MT"/>
                <a:cs typeface="Arial MT"/>
              </a:rPr>
              <a:t>from</a:t>
            </a:r>
            <a:r>
              <a:rPr sz="2200" spc="-65" dirty="0">
                <a:solidFill>
                  <a:srgbClr val="FFFFFF"/>
                </a:solidFill>
                <a:latin typeface="Arial MT"/>
                <a:cs typeface="Arial MT"/>
              </a:rPr>
              <a:t> </a:t>
            </a:r>
            <a:r>
              <a:rPr sz="2200" spc="80" dirty="0">
                <a:solidFill>
                  <a:srgbClr val="FFFFFF"/>
                </a:solidFill>
                <a:latin typeface="Arial MT"/>
                <a:cs typeface="Arial MT"/>
              </a:rPr>
              <a:t>0</a:t>
            </a:r>
            <a:r>
              <a:rPr sz="2200" spc="-60" dirty="0">
                <a:solidFill>
                  <a:srgbClr val="FFFFFF"/>
                </a:solidFill>
                <a:latin typeface="Arial MT"/>
                <a:cs typeface="Arial MT"/>
              </a:rPr>
              <a:t> </a:t>
            </a:r>
            <a:r>
              <a:rPr sz="2200" spc="90" dirty="0">
                <a:solidFill>
                  <a:srgbClr val="FFFFFF"/>
                </a:solidFill>
                <a:latin typeface="Arial MT"/>
                <a:cs typeface="Arial MT"/>
              </a:rPr>
              <a:t>(inclusive)</a:t>
            </a:r>
            <a:endParaRPr sz="2200">
              <a:latin typeface="Arial MT"/>
              <a:cs typeface="Arial MT"/>
            </a:endParaRPr>
          </a:p>
          <a:p>
            <a:pPr marL="755650" lvl="1" indent="-285750">
              <a:lnSpc>
                <a:spcPts val="2600"/>
              </a:lnSpc>
              <a:buChar char="–"/>
              <a:tabLst>
                <a:tab pos="755015" algn="l"/>
                <a:tab pos="755650" algn="l"/>
              </a:tabLst>
            </a:pPr>
            <a:r>
              <a:rPr sz="2200" spc="105" dirty="0">
                <a:solidFill>
                  <a:srgbClr val="D32CFF"/>
                </a:solidFill>
                <a:latin typeface="Arial MT"/>
                <a:cs typeface="Arial MT"/>
              </a:rPr>
              <a:t>step</a:t>
            </a:r>
            <a:r>
              <a:rPr sz="2200" spc="105" dirty="0">
                <a:solidFill>
                  <a:srgbClr val="FFFFFF"/>
                </a:solidFill>
                <a:latin typeface="Arial MT"/>
                <a:cs typeface="Arial MT"/>
              </a:rPr>
              <a:t>:</a:t>
            </a:r>
            <a:r>
              <a:rPr sz="2200" spc="-85" dirty="0">
                <a:solidFill>
                  <a:srgbClr val="FFFFFF"/>
                </a:solidFill>
                <a:latin typeface="Arial MT"/>
                <a:cs typeface="Arial MT"/>
              </a:rPr>
              <a:t> </a:t>
            </a:r>
            <a:r>
              <a:rPr sz="2200" spc="114" dirty="0">
                <a:solidFill>
                  <a:srgbClr val="FFFFFF"/>
                </a:solidFill>
                <a:latin typeface="Arial MT"/>
                <a:cs typeface="Arial MT"/>
              </a:rPr>
              <a:t>step</a:t>
            </a:r>
            <a:r>
              <a:rPr sz="2200" spc="-80" dirty="0">
                <a:solidFill>
                  <a:srgbClr val="FFFFFF"/>
                </a:solidFill>
                <a:latin typeface="Arial MT"/>
                <a:cs typeface="Arial MT"/>
              </a:rPr>
              <a:t> </a:t>
            </a:r>
            <a:r>
              <a:rPr sz="2200" spc="70" dirty="0">
                <a:solidFill>
                  <a:srgbClr val="FFFFFF"/>
                </a:solidFill>
                <a:latin typeface="Arial MT"/>
                <a:cs typeface="Arial MT"/>
              </a:rPr>
              <a:t>size</a:t>
            </a:r>
            <a:r>
              <a:rPr sz="2200" spc="-75" dirty="0">
                <a:solidFill>
                  <a:srgbClr val="FFFFFF"/>
                </a:solidFill>
                <a:latin typeface="Arial MT"/>
                <a:cs typeface="Arial MT"/>
              </a:rPr>
              <a:t> </a:t>
            </a:r>
            <a:r>
              <a:rPr sz="2200" spc="100" dirty="0">
                <a:solidFill>
                  <a:srgbClr val="FFFFFF"/>
                </a:solidFill>
                <a:latin typeface="Arial MT"/>
                <a:cs typeface="Arial MT"/>
              </a:rPr>
              <a:t>(optional)</a:t>
            </a:r>
            <a:endParaRPr sz="2200">
              <a:latin typeface="Arial MT"/>
              <a:cs typeface="Arial MT"/>
            </a:endParaRPr>
          </a:p>
          <a:p>
            <a:pPr marL="1155700" lvl="2" indent="-228600">
              <a:lnSpc>
                <a:spcPts val="2260"/>
              </a:lnSpc>
              <a:buChar char="•"/>
              <a:tabLst>
                <a:tab pos="1155065" algn="l"/>
                <a:tab pos="1155700" algn="l"/>
              </a:tabLst>
            </a:pPr>
            <a:r>
              <a:rPr sz="1900" spc="95" dirty="0">
                <a:solidFill>
                  <a:srgbClr val="FFFFFF"/>
                </a:solidFill>
                <a:latin typeface="Arial MT"/>
                <a:cs typeface="Arial MT"/>
              </a:rPr>
              <a:t>default</a:t>
            </a:r>
            <a:r>
              <a:rPr sz="1900" spc="-100" dirty="0">
                <a:solidFill>
                  <a:srgbClr val="FFFFFF"/>
                </a:solidFill>
                <a:latin typeface="Arial MT"/>
                <a:cs typeface="Arial MT"/>
              </a:rPr>
              <a:t> </a:t>
            </a:r>
            <a:r>
              <a:rPr sz="1900" spc="35" dirty="0">
                <a:solidFill>
                  <a:srgbClr val="FFFFFF"/>
                </a:solidFill>
                <a:latin typeface="Arial MT"/>
                <a:cs typeface="Arial MT"/>
              </a:rPr>
              <a:t>+1</a:t>
            </a:r>
            <a:endParaRPr sz="1900">
              <a:latin typeface="Arial MT"/>
              <a:cs typeface="Arial MT"/>
            </a:endParaRPr>
          </a:p>
          <a:p>
            <a:pPr lvl="2">
              <a:lnSpc>
                <a:spcPct val="100000"/>
              </a:lnSpc>
              <a:buClr>
                <a:srgbClr val="FFFFFF"/>
              </a:buClr>
              <a:buFont typeface="Arial MT"/>
              <a:buChar char="•"/>
            </a:pPr>
            <a:endParaRPr sz="2600">
              <a:latin typeface="Arial MT"/>
              <a:cs typeface="Arial MT"/>
            </a:endParaRPr>
          </a:p>
          <a:p>
            <a:pPr marL="355600" marR="275590" indent="-342900">
              <a:lnSpc>
                <a:spcPts val="2900"/>
              </a:lnSpc>
              <a:buChar char="•"/>
              <a:tabLst>
                <a:tab pos="354965" algn="l"/>
                <a:tab pos="355600" algn="l"/>
              </a:tabLst>
            </a:pPr>
            <a:r>
              <a:rPr sz="3000" spc="140" dirty="0">
                <a:solidFill>
                  <a:srgbClr val="FFFFFF"/>
                </a:solidFill>
                <a:latin typeface="Arial MT"/>
                <a:cs typeface="Arial MT"/>
              </a:rPr>
              <a:t>Returns</a:t>
            </a:r>
            <a:r>
              <a:rPr sz="3000" spc="-95" dirty="0">
                <a:solidFill>
                  <a:srgbClr val="FFFFFF"/>
                </a:solidFill>
                <a:latin typeface="Arial MT"/>
                <a:cs typeface="Arial MT"/>
              </a:rPr>
              <a:t> </a:t>
            </a:r>
            <a:r>
              <a:rPr sz="3000" spc="110" dirty="0">
                <a:solidFill>
                  <a:srgbClr val="FFFFFF"/>
                </a:solidFill>
                <a:latin typeface="Arial MT"/>
                <a:cs typeface="Arial MT"/>
              </a:rPr>
              <a:t>a</a:t>
            </a:r>
            <a:r>
              <a:rPr sz="3000" spc="-90" dirty="0">
                <a:solidFill>
                  <a:srgbClr val="FFFFFF"/>
                </a:solidFill>
                <a:latin typeface="Arial MT"/>
                <a:cs typeface="Arial MT"/>
              </a:rPr>
              <a:t> </a:t>
            </a:r>
            <a:r>
              <a:rPr sz="3000" spc="155" dirty="0">
                <a:solidFill>
                  <a:srgbClr val="FFFFFF"/>
                </a:solidFill>
                <a:latin typeface="Arial MT"/>
                <a:cs typeface="Arial MT"/>
              </a:rPr>
              <a:t>sequence</a:t>
            </a:r>
            <a:r>
              <a:rPr sz="3000" spc="-85" dirty="0">
                <a:solidFill>
                  <a:srgbClr val="FFFFFF"/>
                </a:solidFill>
                <a:latin typeface="Arial MT"/>
                <a:cs typeface="Arial MT"/>
              </a:rPr>
              <a:t> </a:t>
            </a:r>
            <a:r>
              <a:rPr sz="3000" spc="170" dirty="0">
                <a:solidFill>
                  <a:srgbClr val="FFFFFF"/>
                </a:solidFill>
                <a:latin typeface="Arial MT"/>
                <a:cs typeface="Arial MT"/>
              </a:rPr>
              <a:t>ranging</a:t>
            </a:r>
            <a:r>
              <a:rPr sz="3000" spc="-95" dirty="0">
                <a:solidFill>
                  <a:srgbClr val="FFFFFF"/>
                </a:solidFill>
                <a:latin typeface="Arial MT"/>
                <a:cs typeface="Arial MT"/>
              </a:rPr>
              <a:t> </a:t>
            </a:r>
            <a:r>
              <a:rPr sz="3000" spc="160" dirty="0">
                <a:solidFill>
                  <a:srgbClr val="FFFFFF"/>
                </a:solidFill>
                <a:latin typeface="Arial MT"/>
                <a:cs typeface="Arial MT"/>
              </a:rPr>
              <a:t>from</a:t>
            </a:r>
            <a:r>
              <a:rPr sz="3000" spc="-100" dirty="0">
                <a:solidFill>
                  <a:srgbClr val="FFFFFF"/>
                </a:solidFill>
                <a:latin typeface="Arial MT"/>
                <a:cs typeface="Arial MT"/>
              </a:rPr>
              <a:t> </a:t>
            </a:r>
            <a:r>
              <a:rPr sz="3000" spc="204" dirty="0">
                <a:solidFill>
                  <a:srgbClr val="D32CFF"/>
                </a:solidFill>
                <a:latin typeface="Arial MT"/>
                <a:cs typeface="Arial MT"/>
              </a:rPr>
              <a:t>start</a:t>
            </a:r>
            <a:r>
              <a:rPr sz="3000" spc="-90" dirty="0">
                <a:solidFill>
                  <a:srgbClr val="D32CFF"/>
                </a:solidFill>
                <a:latin typeface="Arial MT"/>
                <a:cs typeface="Arial MT"/>
              </a:rPr>
              <a:t> </a:t>
            </a:r>
            <a:r>
              <a:rPr sz="3000" spc="185" dirty="0">
                <a:solidFill>
                  <a:srgbClr val="FFFFFF"/>
                </a:solidFill>
                <a:latin typeface="Arial MT"/>
                <a:cs typeface="Arial MT"/>
              </a:rPr>
              <a:t>to </a:t>
            </a:r>
            <a:r>
              <a:rPr sz="3000" spc="-819" dirty="0">
                <a:solidFill>
                  <a:srgbClr val="FFFFFF"/>
                </a:solidFill>
                <a:latin typeface="Arial MT"/>
                <a:cs typeface="Arial MT"/>
              </a:rPr>
              <a:t> </a:t>
            </a:r>
            <a:r>
              <a:rPr sz="3000" spc="150" dirty="0">
                <a:solidFill>
                  <a:srgbClr val="FFC000"/>
                </a:solidFill>
                <a:latin typeface="Arial MT"/>
                <a:cs typeface="Arial MT"/>
              </a:rPr>
              <a:t>end</a:t>
            </a:r>
            <a:r>
              <a:rPr sz="3000" spc="-90" dirty="0">
                <a:solidFill>
                  <a:srgbClr val="FFC000"/>
                </a:solidFill>
                <a:latin typeface="Arial MT"/>
                <a:cs typeface="Arial MT"/>
              </a:rPr>
              <a:t> </a:t>
            </a:r>
            <a:r>
              <a:rPr sz="3000" spc="140" dirty="0">
                <a:solidFill>
                  <a:srgbClr val="FFFFFF"/>
                </a:solidFill>
                <a:latin typeface="Arial MT"/>
                <a:cs typeface="Arial MT"/>
              </a:rPr>
              <a:t>in</a:t>
            </a:r>
            <a:r>
              <a:rPr sz="3000" spc="-85" dirty="0">
                <a:solidFill>
                  <a:srgbClr val="FFFFFF"/>
                </a:solidFill>
                <a:latin typeface="Arial MT"/>
                <a:cs typeface="Arial MT"/>
              </a:rPr>
              <a:t> </a:t>
            </a:r>
            <a:r>
              <a:rPr sz="3000" spc="150" dirty="0">
                <a:solidFill>
                  <a:srgbClr val="FFFFFF"/>
                </a:solidFill>
                <a:latin typeface="Arial MT"/>
                <a:cs typeface="Arial MT"/>
              </a:rPr>
              <a:t>steps</a:t>
            </a:r>
            <a:r>
              <a:rPr sz="3000" spc="-85" dirty="0">
                <a:solidFill>
                  <a:srgbClr val="FFFFFF"/>
                </a:solidFill>
                <a:latin typeface="Arial MT"/>
                <a:cs typeface="Arial MT"/>
              </a:rPr>
              <a:t> </a:t>
            </a:r>
            <a:r>
              <a:rPr sz="3000" spc="150" dirty="0">
                <a:solidFill>
                  <a:srgbClr val="FFFFFF"/>
                </a:solidFill>
                <a:latin typeface="Arial MT"/>
                <a:cs typeface="Arial MT"/>
              </a:rPr>
              <a:t>of</a:t>
            </a:r>
            <a:r>
              <a:rPr sz="3000" spc="250" dirty="0">
                <a:solidFill>
                  <a:srgbClr val="FFFFFF"/>
                </a:solidFill>
                <a:latin typeface="Arial MT"/>
                <a:cs typeface="Arial MT"/>
              </a:rPr>
              <a:t> </a:t>
            </a:r>
            <a:r>
              <a:rPr sz="3000" spc="155" dirty="0">
                <a:solidFill>
                  <a:srgbClr val="D32CFF"/>
                </a:solidFill>
                <a:latin typeface="Arial MT"/>
                <a:cs typeface="Arial MT"/>
              </a:rPr>
              <a:t>step</a:t>
            </a:r>
            <a:endParaRPr sz="3000">
              <a:latin typeface="Arial MT"/>
              <a:cs typeface="Arial M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94020" y="515619"/>
            <a:ext cx="7804784" cy="635000"/>
          </a:xfrm>
          <a:prstGeom prst="rect">
            <a:avLst/>
          </a:prstGeom>
        </p:spPr>
        <p:txBody>
          <a:bodyPr vert="horz" wrap="square" lIns="0" tIns="12700" rIns="0" bIns="0" rtlCol="0" anchor="ctr">
            <a:spAutoFit/>
          </a:bodyPr>
          <a:lstStyle/>
          <a:p>
            <a:pPr marL="12700">
              <a:lnSpc>
                <a:spcPct val="100000"/>
              </a:lnSpc>
              <a:spcBef>
                <a:spcPts val="100"/>
              </a:spcBef>
            </a:pPr>
            <a:r>
              <a:rPr sz="4000" spc="145" dirty="0"/>
              <a:t>Examples:</a:t>
            </a:r>
            <a:r>
              <a:rPr sz="4000" spc="-120" dirty="0"/>
              <a:t> </a:t>
            </a:r>
            <a:r>
              <a:rPr sz="4000" spc="110" dirty="0"/>
              <a:t>The</a:t>
            </a:r>
            <a:r>
              <a:rPr sz="4000" spc="-120" dirty="0"/>
              <a:t> </a:t>
            </a:r>
            <a:r>
              <a:rPr sz="4000" spc="160" dirty="0"/>
              <a:t>range()</a:t>
            </a:r>
            <a:r>
              <a:rPr sz="4000" spc="-120" dirty="0"/>
              <a:t> </a:t>
            </a:r>
            <a:r>
              <a:rPr sz="4000" spc="195" dirty="0"/>
              <a:t>Function</a:t>
            </a:r>
            <a:endParaRPr sz="4000"/>
          </a:p>
        </p:txBody>
      </p:sp>
      <p:sp>
        <p:nvSpPr>
          <p:cNvPr id="3" name="object 3"/>
          <p:cNvSpPr txBox="1"/>
          <p:nvPr/>
        </p:nvSpPr>
        <p:spPr>
          <a:xfrm>
            <a:off x="2059941" y="1556511"/>
            <a:ext cx="1958975" cy="406400"/>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500" spc="90" dirty="0">
                <a:solidFill>
                  <a:srgbClr val="FFFFFF"/>
                </a:solidFill>
                <a:latin typeface="Arial MT"/>
                <a:cs typeface="Arial MT"/>
              </a:rPr>
              <a:t>Examples:</a:t>
            </a:r>
            <a:endParaRPr sz="2500">
              <a:latin typeface="Arial MT"/>
              <a:cs typeface="Arial MT"/>
            </a:endParaRPr>
          </a:p>
        </p:txBody>
      </p:sp>
      <p:graphicFrame>
        <p:nvGraphicFramePr>
          <p:cNvPr id="4" name="object 4"/>
          <p:cNvGraphicFramePr>
            <a:graphicFrameLocks noGrp="1"/>
          </p:cNvGraphicFramePr>
          <p:nvPr/>
        </p:nvGraphicFramePr>
        <p:xfrm>
          <a:off x="2498089" y="1955074"/>
          <a:ext cx="5841365" cy="2653418"/>
        </p:xfrm>
        <a:graphic>
          <a:graphicData uri="http://schemas.openxmlformats.org/drawingml/2006/table">
            <a:tbl>
              <a:tblPr firstRow="1" bandRow="1">
                <a:tableStyleId>{2D5ABB26-0587-4C30-8999-92F81FD0307C}</a:tableStyleId>
              </a:tblPr>
              <a:tblGrid>
                <a:gridCol w="3066415">
                  <a:extLst>
                    <a:ext uri="{9D8B030D-6E8A-4147-A177-3AD203B41FA5}">
                      <a16:colId xmlns:a16="http://schemas.microsoft.com/office/drawing/2014/main" val="20000"/>
                    </a:ext>
                  </a:extLst>
                </a:gridCol>
                <a:gridCol w="779145">
                  <a:extLst>
                    <a:ext uri="{9D8B030D-6E8A-4147-A177-3AD203B41FA5}">
                      <a16:colId xmlns:a16="http://schemas.microsoft.com/office/drawing/2014/main" val="20001"/>
                    </a:ext>
                  </a:extLst>
                </a:gridCol>
                <a:gridCol w="1995805">
                  <a:extLst>
                    <a:ext uri="{9D8B030D-6E8A-4147-A177-3AD203B41FA5}">
                      <a16:colId xmlns:a16="http://schemas.microsoft.com/office/drawing/2014/main" val="20002"/>
                    </a:ext>
                  </a:extLst>
                </a:gridCol>
              </a:tblGrid>
              <a:tr h="564709">
                <a:tc>
                  <a:txBody>
                    <a:bodyPr/>
                    <a:lstStyle/>
                    <a:p>
                      <a:pPr marL="31750">
                        <a:lnSpc>
                          <a:spcPts val="2865"/>
                        </a:lnSpc>
                      </a:pPr>
                      <a:r>
                        <a:rPr sz="2500" dirty="0">
                          <a:solidFill>
                            <a:srgbClr val="FFFFFF"/>
                          </a:solidFill>
                          <a:latin typeface="Arial MT"/>
                          <a:cs typeface="Arial MT"/>
                        </a:rPr>
                        <a:t>&gt;&gt;&gt;</a:t>
                      </a:r>
                      <a:r>
                        <a:rPr sz="2500" spc="-100" dirty="0">
                          <a:solidFill>
                            <a:srgbClr val="FFFFFF"/>
                          </a:solidFill>
                          <a:latin typeface="Arial MT"/>
                          <a:cs typeface="Arial MT"/>
                        </a:rPr>
                        <a:t> </a:t>
                      </a:r>
                      <a:r>
                        <a:rPr sz="2500" spc="100" dirty="0">
                          <a:solidFill>
                            <a:srgbClr val="0070C0"/>
                          </a:solidFill>
                          <a:latin typeface="Arial MT"/>
                          <a:cs typeface="Arial MT"/>
                        </a:rPr>
                        <a:t>range(</a:t>
                      </a:r>
                      <a:r>
                        <a:rPr sz="2500" spc="100" dirty="0">
                          <a:solidFill>
                            <a:srgbClr val="FFFFFF"/>
                          </a:solidFill>
                          <a:latin typeface="Arial MT"/>
                          <a:cs typeface="Arial MT"/>
                        </a:rPr>
                        <a:t>5</a:t>
                      </a:r>
                      <a:r>
                        <a:rPr sz="2500" spc="100" dirty="0">
                          <a:solidFill>
                            <a:srgbClr val="0070C0"/>
                          </a:solidFill>
                          <a:latin typeface="Arial MT"/>
                          <a:cs typeface="Arial MT"/>
                        </a:rPr>
                        <a:t>)</a:t>
                      </a:r>
                      <a:endParaRPr sz="2500">
                        <a:latin typeface="Arial MT"/>
                        <a:cs typeface="Arial MT"/>
                      </a:endParaRPr>
                    </a:p>
                  </a:txBody>
                  <a:tcPr marL="0" marR="0" marT="0" marB="0">
                    <a:solidFill>
                      <a:srgbClr val="000000"/>
                    </a:solidFill>
                  </a:tcPr>
                </a:tc>
                <a:tc>
                  <a:txBody>
                    <a:bodyPr/>
                    <a:lstStyle/>
                    <a:p>
                      <a:pPr marL="165735">
                        <a:lnSpc>
                          <a:spcPts val="2865"/>
                        </a:lnSpc>
                      </a:pPr>
                      <a:r>
                        <a:rPr sz="2500" dirty="0">
                          <a:solidFill>
                            <a:srgbClr val="FFFFFF"/>
                          </a:solidFill>
                          <a:latin typeface="Wingdings"/>
                          <a:cs typeface="Wingdings"/>
                        </a:rPr>
                        <a:t></a:t>
                      </a:r>
                      <a:endParaRPr sz="2500">
                        <a:latin typeface="Wingdings"/>
                        <a:cs typeface="Wingdings"/>
                      </a:endParaRPr>
                    </a:p>
                  </a:txBody>
                  <a:tcPr marL="0" marR="0" marT="0" marB="0">
                    <a:solidFill>
                      <a:srgbClr val="000000"/>
                    </a:solidFill>
                  </a:tcPr>
                </a:tc>
                <a:tc>
                  <a:txBody>
                    <a:bodyPr/>
                    <a:lstStyle/>
                    <a:p>
                      <a:pPr marL="301625">
                        <a:lnSpc>
                          <a:spcPts val="2865"/>
                        </a:lnSpc>
                      </a:pPr>
                      <a:r>
                        <a:rPr sz="2500" spc="90" dirty="0">
                          <a:solidFill>
                            <a:srgbClr val="FFFFFF"/>
                          </a:solidFill>
                          <a:latin typeface="Arial MT"/>
                          <a:cs typeface="Arial MT"/>
                        </a:rPr>
                        <a:t>0,</a:t>
                      </a:r>
                      <a:r>
                        <a:rPr sz="2500" spc="-85" dirty="0">
                          <a:solidFill>
                            <a:srgbClr val="FFFFFF"/>
                          </a:solidFill>
                          <a:latin typeface="Arial MT"/>
                          <a:cs typeface="Arial MT"/>
                        </a:rPr>
                        <a:t> </a:t>
                      </a:r>
                      <a:r>
                        <a:rPr sz="2500" spc="90" dirty="0">
                          <a:solidFill>
                            <a:srgbClr val="FFFFFF"/>
                          </a:solidFill>
                          <a:latin typeface="Arial MT"/>
                          <a:cs typeface="Arial MT"/>
                        </a:rPr>
                        <a:t>1,</a:t>
                      </a:r>
                      <a:r>
                        <a:rPr sz="2500" spc="-85" dirty="0">
                          <a:solidFill>
                            <a:srgbClr val="FFFFFF"/>
                          </a:solidFill>
                          <a:latin typeface="Arial MT"/>
                          <a:cs typeface="Arial MT"/>
                        </a:rPr>
                        <a:t> </a:t>
                      </a:r>
                      <a:r>
                        <a:rPr sz="2500" spc="90" dirty="0">
                          <a:solidFill>
                            <a:srgbClr val="FFFFFF"/>
                          </a:solidFill>
                          <a:latin typeface="Arial MT"/>
                          <a:cs typeface="Arial MT"/>
                        </a:rPr>
                        <a:t>2,</a:t>
                      </a:r>
                      <a:r>
                        <a:rPr sz="2500" spc="-85" dirty="0">
                          <a:solidFill>
                            <a:srgbClr val="FFFFFF"/>
                          </a:solidFill>
                          <a:latin typeface="Arial MT"/>
                          <a:cs typeface="Arial MT"/>
                        </a:rPr>
                        <a:t> </a:t>
                      </a:r>
                      <a:r>
                        <a:rPr sz="2500" spc="90" dirty="0">
                          <a:solidFill>
                            <a:srgbClr val="FFFFFF"/>
                          </a:solidFill>
                          <a:latin typeface="Arial MT"/>
                          <a:cs typeface="Arial MT"/>
                        </a:rPr>
                        <a:t>3,</a:t>
                      </a:r>
                      <a:r>
                        <a:rPr sz="2500" spc="-85" dirty="0">
                          <a:solidFill>
                            <a:srgbClr val="FFFFFF"/>
                          </a:solidFill>
                          <a:latin typeface="Arial MT"/>
                          <a:cs typeface="Arial MT"/>
                        </a:rPr>
                        <a:t> </a:t>
                      </a:r>
                      <a:r>
                        <a:rPr sz="2500" spc="95" dirty="0">
                          <a:solidFill>
                            <a:srgbClr val="FFFFFF"/>
                          </a:solidFill>
                          <a:latin typeface="Arial MT"/>
                          <a:cs typeface="Arial MT"/>
                        </a:rPr>
                        <a:t>4</a:t>
                      </a:r>
                      <a:endParaRPr sz="2500">
                        <a:latin typeface="Arial MT"/>
                        <a:cs typeface="Arial MT"/>
                      </a:endParaRPr>
                    </a:p>
                  </a:txBody>
                  <a:tcPr marL="0" marR="0" marT="0" marB="0">
                    <a:solidFill>
                      <a:srgbClr val="000000"/>
                    </a:solidFill>
                  </a:tcPr>
                </a:tc>
                <a:extLst>
                  <a:ext uri="{0D108BD9-81ED-4DB2-BD59-A6C34878D82A}">
                    <a16:rowId xmlns:a16="http://schemas.microsoft.com/office/drawing/2014/main" val="10000"/>
                  </a:ext>
                </a:extLst>
              </a:tr>
              <a:tr h="762000">
                <a:tc>
                  <a:txBody>
                    <a:bodyPr/>
                    <a:lstStyle/>
                    <a:p>
                      <a:pPr marL="31750">
                        <a:lnSpc>
                          <a:spcPct val="100000"/>
                        </a:lnSpc>
                        <a:spcBef>
                          <a:spcPts val="1420"/>
                        </a:spcBef>
                      </a:pPr>
                      <a:r>
                        <a:rPr sz="2500" dirty="0">
                          <a:solidFill>
                            <a:srgbClr val="FFFFFF"/>
                          </a:solidFill>
                          <a:latin typeface="Arial MT"/>
                          <a:cs typeface="Arial MT"/>
                        </a:rPr>
                        <a:t>&gt;&gt;&gt;</a:t>
                      </a:r>
                      <a:r>
                        <a:rPr sz="2500" spc="-90" dirty="0">
                          <a:solidFill>
                            <a:srgbClr val="FFFFFF"/>
                          </a:solidFill>
                          <a:latin typeface="Arial MT"/>
                          <a:cs typeface="Arial MT"/>
                        </a:rPr>
                        <a:t> </a:t>
                      </a:r>
                      <a:r>
                        <a:rPr sz="2500" spc="105" dirty="0">
                          <a:solidFill>
                            <a:srgbClr val="0070C0"/>
                          </a:solidFill>
                          <a:latin typeface="Arial MT"/>
                          <a:cs typeface="Arial MT"/>
                        </a:rPr>
                        <a:t>range(</a:t>
                      </a:r>
                      <a:r>
                        <a:rPr sz="2500" spc="105" dirty="0">
                          <a:solidFill>
                            <a:srgbClr val="FFFFFF"/>
                          </a:solidFill>
                          <a:latin typeface="Arial MT"/>
                          <a:cs typeface="Arial MT"/>
                        </a:rPr>
                        <a:t>5,</a:t>
                      </a:r>
                      <a:r>
                        <a:rPr sz="2500" spc="-90" dirty="0">
                          <a:solidFill>
                            <a:srgbClr val="FFFFFF"/>
                          </a:solidFill>
                          <a:latin typeface="Arial MT"/>
                          <a:cs typeface="Arial MT"/>
                        </a:rPr>
                        <a:t> </a:t>
                      </a:r>
                      <a:r>
                        <a:rPr sz="2500" spc="80" dirty="0">
                          <a:solidFill>
                            <a:srgbClr val="FFFFFF"/>
                          </a:solidFill>
                          <a:latin typeface="Arial MT"/>
                          <a:cs typeface="Arial MT"/>
                        </a:rPr>
                        <a:t>10</a:t>
                      </a:r>
                      <a:r>
                        <a:rPr sz="2500" spc="80" dirty="0">
                          <a:solidFill>
                            <a:srgbClr val="0070C0"/>
                          </a:solidFill>
                          <a:latin typeface="Arial MT"/>
                          <a:cs typeface="Arial MT"/>
                        </a:rPr>
                        <a:t>)</a:t>
                      </a:r>
                      <a:endParaRPr sz="2500">
                        <a:latin typeface="Arial MT"/>
                        <a:cs typeface="Arial MT"/>
                      </a:endParaRPr>
                    </a:p>
                  </a:txBody>
                  <a:tcPr marL="0" marR="0" marT="180340" marB="0">
                    <a:solidFill>
                      <a:srgbClr val="000000"/>
                    </a:solidFill>
                  </a:tcPr>
                </a:tc>
                <a:tc>
                  <a:txBody>
                    <a:bodyPr/>
                    <a:lstStyle/>
                    <a:p>
                      <a:pPr marL="165735">
                        <a:lnSpc>
                          <a:spcPct val="100000"/>
                        </a:lnSpc>
                        <a:spcBef>
                          <a:spcPts val="1420"/>
                        </a:spcBef>
                      </a:pPr>
                      <a:r>
                        <a:rPr sz="2500" dirty="0">
                          <a:solidFill>
                            <a:srgbClr val="FFFFFF"/>
                          </a:solidFill>
                          <a:latin typeface="Wingdings"/>
                          <a:cs typeface="Wingdings"/>
                        </a:rPr>
                        <a:t></a:t>
                      </a:r>
                      <a:endParaRPr sz="2500">
                        <a:latin typeface="Wingdings"/>
                        <a:cs typeface="Wingdings"/>
                      </a:endParaRPr>
                    </a:p>
                  </a:txBody>
                  <a:tcPr marL="0" marR="0" marT="180340" marB="0">
                    <a:solidFill>
                      <a:srgbClr val="000000"/>
                    </a:solidFill>
                  </a:tcPr>
                </a:tc>
                <a:tc>
                  <a:txBody>
                    <a:bodyPr/>
                    <a:lstStyle/>
                    <a:p>
                      <a:pPr marL="301625">
                        <a:lnSpc>
                          <a:spcPct val="100000"/>
                        </a:lnSpc>
                        <a:spcBef>
                          <a:spcPts val="1420"/>
                        </a:spcBef>
                      </a:pPr>
                      <a:r>
                        <a:rPr sz="2500" spc="90" dirty="0">
                          <a:solidFill>
                            <a:srgbClr val="FFFFFF"/>
                          </a:solidFill>
                          <a:latin typeface="Arial MT"/>
                          <a:cs typeface="Arial MT"/>
                        </a:rPr>
                        <a:t>5,</a:t>
                      </a:r>
                      <a:r>
                        <a:rPr sz="2500" spc="-85" dirty="0">
                          <a:solidFill>
                            <a:srgbClr val="FFFFFF"/>
                          </a:solidFill>
                          <a:latin typeface="Arial MT"/>
                          <a:cs typeface="Arial MT"/>
                        </a:rPr>
                        <a:t> </a:t>
                      </a:r>
                      <a:r>
                        <a:rPr sz="2500" spc="90" dirty="0">
                          <a:solidFill>
                            <a:srgbClr val="FFFFFF"/>
                          </a:solidFill>
                          <a:latin typeface="Arial MT"/>
                          <a:cs typeface="Arial MT"/>
                        </a:rPr>
                        <a:t>6,</a:t>
                      </a:r>
                      <a:r>
                        <a:rPr sz="2500" spc="-85" dirty="0">
                          <a:solidFill>
                            <a:srgbClr val="FFFFFF"/>
                          </a:solidFill>
                          <a:latin typeface="Arial MT"/>
                          <a:cs typeface="Arial MT"/>
                        </a:rPr>
                        <a:t> </a:t>
                      </a:r>
                      <a:r>
                        <a:rPr sz="2500" spc="90" dirty="0">
                          <a:solidFill>
                            <a:srgbClr val="FFFFFF"/>
                          </a:solidFill>
                          <a:latin typeface="Arial MT"/>
                          <a:cs typeface="Arial MT"/>
                        </a:rPr>
                        <a:t>7,</a:t>
                      </a:r>
                      <a:r>
                        <a:rPr sz="2500" spc="-85" dirty="0">
                          <a:solidFill>
                            <a:srgbClr val="FFFFFF"/>
                          </a:solidFill>
                          <a:latin typeface="Arial MT"/>
                          <a:cs typeface="Arial MT"/>
                        </a:rPr>
                        <a:t> </a:t>
                      </a:r>
                      <a:r>
                        <a:rPr sz="2500" spc="90" dirty="0">
                          <a:solidFill>
                            <a:srgbClr val="FFFFFF"/>
                          </a:solidFill>
                          <a:latin typeface="Arial MT"/>
                          <a:cs typeface="Arial MT"/>
                        </a:rPr>
                        <a:t>8,</a:t>
                      </a:r>
                      <a:r>
                        <a:rPr sz="2500" spc="-85" dirty="0">
                          <a:solidFill>
                            <a:srgbClr val="FFFFFF"/>
                          </a:solidFill>
                          <a:latin typeface="Arial MT"/>
                          <a:cs typeface="Arial MT"/>
                        </a:rPr>
                        <a:t> </a:t>
                      </a:r>
                      <a:r>
                        <a:rPr sz="2500" spc="95" dirty="0">
                          <a:solidFill>
                            <a:srgbClr val="FFFFFF"/>
                          </a:solidFill>
                          <a:latin typeface="Arial MT"/>
                          <a:cs typeface="Arial MT"/>
                        </a:rPr>
                        <a:t>9</a:t>
                      </a:r>
                      <a:endParaRPr sz="2500">
                        <a:latin typeface="Arial MT"/>
                        <a:cs typeface="Arial MT"/>
                      </a:endParaRPr>
                    </a:p>
                  </a:txBody>
                  <a:tcPr marL="0" marR="0" marT="180340" marB="0">
                    <a:solidFill>
                      <a:srgbClr val="000000"/>
                    </a:solidFill>
                  </a:tcPr>
                </a:tc>
                <a:extLst>
                  <a:ext uri="{0D108BD9-81ED-4DB2-BD59-A6C34878D82A}">
                    <a16:rowId xmlns:a16="http://schemas.microsoft.com/office/drawing/2014/main" val="10001"/>
                  </a:ext>
                </a:extLst>
              </a:tr>
              <a:tr h="762000">
                <a:tc>
                  <a:txBody>
                    <a:bodyPr/>
                    <a:lstStyle/>
                    <a:p>
                      <a:pPr marL="31750">
                        <a:lnSpc>
                          <a:spcPct val="100000"/>
                        </a:lnSpc>
                        <a:spcBef>
                          <a:spcPts val="1420"/>
                        </a:spcBef>
                      </a:pPr>
                      <a:r>
                        <a:rPr sz="2500" dirty="0">
                          <a:solidFill>
                            <a:srgbClr val="FFFFFF"/>
                          </a:solidFill>
                          <a:latin typeface="Arial MT"/>
                          <a:cs typeface="Arial MT"/>
                        </a:rPr>
                        <a:t>&gt;&gt;&gt;</a:t>
                      </a:r>
                      <a:r>
                        <a:rPr sz="2500" spc="-95" dirty="0">
                          <a:solidFill>
                            <a:srgbClr val="FFFFFF"/>
                          </a:solidFill>
                          <a:latin typeface="Arial MT"/>
                          <a:cs typeface="Arial MT"/>
                        </a:rPr>
                        <a:t> </a:t>
                      </a:r>
                      <a:r>
                        <a:rPr sz="2500" spc="95" dirty="0">
                          <a:solidFill>
                            <a:srgbClr val="0070C0"/>
                          </a:solidFill>
                          <a:latin typeface="Arial MT"/>
                          <a:cs typeface="Arial MT"/>
                        </a:rPr>
                        <a:t>range(</a:t>
                      </a:r>
                      <a:r>
                        <a:rPr sz="2500" spc="95" dirty="0">
                          <a:solidFill>
                            <a:srgbClr val="FFFFFF"/>
                          </a:solidFill>
                          <a:latin typeface="Arial MT"/>
                          <a:cs typeface="Arial MT"/>
                        </a:rPr>
                        <a:t>-1,</a:t>
                      </a:r>
                      <a:r>
                        <a:rPr sz="2500" spc="-90" dirty="0">
                          <a:solidFill>
                            <a:srgbClr val="FFFFFF"/>
                          </a:solidFill>
                          <a:latin typeface="Arial MT"/>
                          <a:cs typeface="Arial MT"/>
                        </a:rPr>
                        <a:t> </a:t>
                      </a:r>
                      <a:r>
                        <a:rPr sz="2500" spc="70" dirty="0">
                          <a:solidFill>
                            <a:srgbClr val="FFFFFF"/>
                          </a:solidFill>
                          <a:latin typeface="Arial MT"/>
                          <a:cs typeface="Arial MT"/>
                        </a:rPr>
                        <a:t>2</a:t>
                      </a:r>
                      <a:r>
                        <a:rPr sz="2500" spc="70" dirty="0">
                          <a:solidFill>
                            <a:srgbClr val="0070C0"/>
                          </a:solidFill>
                          <a:latin typeface="Arial MT"/>
                          <a:cs typeface="Arial MT"/>
                        </a:rPr>
                        <a:t>)</a:t>
                      </a:r>
                      <a:endParaRPr sz="2500">
                        <a:latin typeface="Arial MT"/>
                        <a:cs typeface="Arial MT"/>
                      </a:endParaRPr>
                    </a:p>
                  </a:txBody>
                  <a:tcPr marL="0" marR="0" marT="180340" marB="0">
                    <a:solidFill>
                      <a:srgbClr val="000000"/>
                    </a:solidFill>
                  </a:tcPr>
                </a:tc>
                <a:tc>
                  <a:txBody>
                    <a:bodyPr/>
                    <a:lstStyle/>
                    <a:p>
                      <a:pPr marL="165735">
                        <a:lnSpc>
                          <a:spcPct val="100000"/>
                        </a:lnSpc>
                        <a:spcBef>
                          <a:spcPts val="1420"/>
                        </a:spcBef>
                      </a:pPr>
                      <a:r>
                        <a:rPr sz="2500" dirty="0">
                          <a:solidFill>
                            <a:srgbClr val="FFFFFF"/>
                          </a:solidFill>
                          <a:latin typeface="Wingdings"/>
                          <a:cs typeface="Wingdings"/>
                        </a:rPr>
                        <a:t></a:t>
                      </a:r>
                      <a:endParaRPr sz="2500">
                        <a:latin typeface="Wingdings"/>
                        <a:cs typeface="Wingdings"/>
                      </a:endParaRPr>
                    </a:p>
                  </a:txBody>
                  <a:tcPr marL="0" marR="0" marT="180340" marB="0">
                    <a:solidFill>
                      <a:srgbClr val="000000"/>
                    </a:solidFill>
                  </a:tcPr>
                </a:tc>
                <a:tc>
                  <a:txBody>
                    <a:bodyPr/>
                    <a:lstStyle/>
                    <a:p>
                      <a:pPr marL="301625">
                        <a:lnSpc>
                          <a:spcPct val="100000"/>
                        </a:lnSpc>
                        <a:spcBef>
                          <a:spcPts val="1420"/>
                        </a:spcBef>
                      </a:pPr>
                      <a:r>
                        <a:rPr sz="2500" spc="60" dirty="0">
                          <a:solidFill>
                            <a:srgbClr val="FFFFFF"/>
                          </a:solidFill>
                          <a:latin typeface="Arial MT"/>
                          <a:cs typeface="Arial MT"/>
                        </a:rPr>
                        <a:t>-1,</a:t>
                      </a:r>
                      <a:r>
                        <a:rPr sz="2500" spc="-95" dirty="0">
                          <a:solidFill>
                            <a:srgbClr val="FFFFFF"/>
                          </a:solidFill>
                          <a:latin typeface="Arial MT"/>
                          <a:cs typeface="Arial MT"/>
                        </a:rPr>
                        <a:t> </a:t>
                      </a:r>
                      <a:r>
                        <a:rPr sz="2500" spc="90" dirty="0">
                          <a:solidFill>
                            <a:srgbClr val="FFFFFF"/>
                          </a:solidFill>
                          <a:latin typeface="Arial MT"/>
                          <a:cs typeface="Arial MT"/>
                        </a:rPr>
                        <a:t>0,</a:t>
                      </a:r>
                      <a:r>
                        <a:rPr sz="2500" spc="-90" dirty="0">
                          <a:solidFill>
                            <a:srgbClr val="FFFFFF"/>
                          </a:solidFill>
                          <a:latin typeface="Arial MT"/>
                          <a:cs typeface="Arial MT"/>
                        </a:rPr>
                        <a:t> </a:t>
                      </a:r>
                      <a:r>
                        <a:rPr sz="2500" spc="95" dirty="0">
                          <a:solidFill>
                            <a:srgbClr val="FFFFFF"/>
                          </a:solidFill>
                          <a:latin typeface="Arial MT"/>
                          <a:cs typeface="Arial MT"/>
                        </a:rPr>
                        <a:t>1</a:t>
                      </a:r>
                      <a:endParaRPr sz="2500" dirty="0">
                        <a:latin typeface="Arial MT"/>
                        <a:cs typeface="Arial MT"/>
                      </a:endParaRPr>
                    </a:p>
                  </a:txBody>
                  <a:tcPr marL="0" marR="0" marT="180340" marB="0">
                    <a:solidFill>
                      <a:srgbClr val="000000"/>
                    </a:solidFill>
                  </a:tcPr>
                </a:tc>
                <a:extLst>
                  <a:ext uri="{0D108BD9-81ED-4DB2-BD59-A6C34878D82A}">
                    <a16:rowId xmlns:a16="http://schemas.microsoft.com/office/drawing/2014/main" val="10002"/>
                  </a:ext>
                </a:extLst>
              </a:tr>
              <a:tr h="564709">
                <a:tc>
                  <a:txBody>
                    <a:bodyPr/>
                    <a:lstStyle/>
                    <a:p>
                      <a:pPr marL="31750">
                        <a:lnSpc>
                          <a:spcPts val="2925"/>
                        </a:lnSpc>
                        <a:spcBef>
                          <a:spcPts val="1420"/>
                        </a:spcBef>
                      </a:pPr>
                      <a:r>
                        <a:rPr sz="2500" dirty="0">
                          <a:solidFill>
                            <a:srgbClr val="FFFFFF"/>
                          </a:solidFill>
                          <a:latin typeface="Arial MT"/>
                          <a:cs typeface="Arial MT"/>
                        </a:rPr>
                        <a:t>&gt;&gt;&gt;</a:t>
                      </a:r>
                      <a:r>
                        <a:rPr sz="2500" spc="-85" dirty="0">
                          <a:solidFill>
                            <a:srgbClr val="FFFFFF"/>
                          </a:solidFill>
                          <a:latin typeface="Arial MT"/>
                          <a:cs typeface="Arial MT"/>
                        </a:rPr>
                        <a:t> </a:t>
                      </a:r>
                      <a:r>
                        <a:rPr sz="2500" spc="105" dirty="0">
                          <a:solidFill>
                            <a:srgbClr val="0070C0"/>
                          </a:solidFill>
                          <a:latin typeface="Arial MT"/>
                          <a:cs typeface="Arial MT"/>
                        </a:rPr>
                        <a:t>range(</a:t>
                      </a:r>
                      <a:r>
                        <a:rPr sz="2500" spc="105" dirty="0">
                          <a:solidFill>
                            <a:srgbClr val="FFFFFF"/>
                          </a:solidFill>
                          <a:latin typeface="Arial MT"/>
                          <a:cs typeface="Arial MT"/>
                        </a:rPr>
                        <a:t>0,</a:t>
                      </a:r>
                      <a:r>
                        <a:rPr sz="2500" spc="-80" dirty="0">
                          <a:solidFill>
                            <a:srgbClr val="FFFFFF"/>
                          </a:solidFill>
                          <a:latin typeface="Arial MT"/>
                          <a:cs typeface="Arial MT"/>
                        </a:rPr>
                        <a:t> </a:t>
                      </a:r>
                      <a:r>
                        <a:rPr sz="2500" spc="90" dirty="0">
                          <a:solidFill>
                            <a:srgbClr val="FFFFFF"/>
                          </a:solidFill>
                          <a:latin typeface="Arial MT"/>
                          <a:cs typeface="Arial MT"/>
                        </a:rPr>
                        <a:t>10,</a:t>
                      </a:r>
                      <a:r>
                        <a:rPr sz="2500" spc="-80" dirty="0">
                          <a:solidFill>
                            <a:srgbClr val="FFFFFF"/>
                          </a:solidFill>
                          <a:latin typeface="Arial MT"/>
                          <a:cs typeface="Arial MT"/>
                        </a:rPr>
                        <a:t> </a:t>
                      </a:r>
                      <a:r>
                        <a:rPr sz="2500" spc="70" dirty="0">
                          <a:solidFill>
                            <a:srgbClr val="FFFFFF"/>
                          </a:solidFill>
                          <a:latin typeface="Arial MT"/>
                          <a:cs typeface="Arial MT"/>
                        </a:rPr>
                        <a:t>2</a:t>
                      </a:r>
                      <a:r>
                        <a:rPr sz="2500" spc="70" dirty="0">
                          <a:solidFill>
                            <a:srgbClr val="0070C0"/>
                          </a:solidFill>
                          <a:latin typeface="Arial MT"/>
                          <a:cs typeface="Arial MT"/>
                        </a:rPr>
                        <a:t>)</a:t>
                      </a:r>
                      <a:endParaRPr sz="2500">
                        <a:latin typeface="Arial MT"/>
                        <a:cs typeface="Arial MT"/>
                      </a:endParaRPr>
                    </a:p>
                  </a:txBody>
                  <a:tcPr marL="0" marR="0" marT="180340" marB="0">
                    <a:solidFill>
                      <a:srgbClr val="000000"/>
                    </a:solidFill>
                  </a:tcPr>
                </a:tc>
                <a:tc>
                  <a:txBody>
                    <a:bodyPr/>
                    <a:lstStyle/>
                    <a:p>
                      <a:pPr marL="165735">
                        <a:lnSpc>
                          <a:spcPts val="2925"/>
                        </a:lnSpc>
                        <a:spcBef>
                          <a:spcPts val="1420"/>
                        </a:spcBef>
                      </a:pPr>
                      <a:r>
                        <a:rPr sz="2500" dirty="0">
                          <a:solidFill>
                            <a:srgbClr val="FFFFFF"/>
                          </a:solidFill>
                          <a:latin typeface="Wingdings"/>
                          <a:cs typeface="Wingdings"/>
                        </a:rPr>
                        <a:t></a:t>
                      </a:r>
                      <a:endParaRPr sz="2500">
                        <a:latin typeface="Wingdings"/>
                        <a:cs typeface="Wingdings"/>
                      </a:endParaRPr>
                    </a:p>
                  </a:txBody>
                  <a:tcPr marL="0" marR="0" marT="180340" marB="0">
                    <a:solidFill>
                      <a:srgbClr val="000000"/>
                    </a:solidFill>
                  </a:tcPr>
                </a:tc>
                <a:tc>
                  <a:txBody>
                    <a:bodyPr/>
                    <a:lstStyle/>
                    <a:p>
                      <a:pPr marL="301625">
                        <a:lnSpc>
                          <a:spcPts val="2925"/>
                        </a:lnSpc>
                        <a:spcBef>
                          <a:spcPts val="1420"/>
                        </a:spcBef>
                      </a:pPr>
                      <a:r>
                        <a:rPr sz="2500" spc="90" dirty="0">
                          <a:solidFill>
                            <a:srgbClr val="FFFFFF"/>
                          </a:solidFill>
                          <a:latin typeface="Arial MT"/>
                          <a:cs typeface="Arial MT"/>
                        </a:rPr>
                        <a:t>0,</a:t>
                      </a:r>
                      <a:r>
                        <a:rPr sz="2500" spc="-85" dirty="0">
                          <a:solidFill>
                            <a:srgbClr val="FFFFFF"/>
                          </a:solidFill>
                          <a:latin typeface="Arial MT"/>
                          <a:cs typeface="Arial MT"/>
                        </a:rPr>
                        <a:t> </a:t>
                      </a:r>
                      <a:r>
                        <a:rPr sz="2500" spc="90" dirty="0">
                          <a:solidFill>
                            <a:srgbClr val="FFFFFF"/>
                          </a:solidFill>
                          <a:latin typeface="Arial MT"/>
                          <a:cs typeface="Arial MT"/>
                        </a:rPr>
                        <a:t>2,</a:t>
                      </a:r>
                      <a:r>
                        <a:rPr sz="2500" spc="-85" dirty="0">
                          <a:solidFill>
                            <a:srgbClr val="FFFFFF"/>
                          </a:solidFill>
                          <a:latin typeface="Arial MT"/>
                          <a:cs typeface="Arial MT"/>
                        </a:rPr>
                        <a:t> </a:t>
                      </a:r>
                      <a:r>
                        <a:rPr sz="2500" spc="90" dirty="0">
                          <a:solidFill>
                            <a:srgbClr val="FFFFFF"/>
                          </a:solidFill>
                          <a:latin typeface="Arial MT"/>
                          <a:cs typeface="Arial MT"/>
                        </a:rPr>
                        <a:t>4,</a:t>
                      </a:r>
                      <a:r>
                        <a:rPr sz="2500" spc="-85" dirty="0">
                          <a:solidFill>
                            <a:srgbClr val="FFFFFF"/>
                          </a:solidFill>
                          <a:latin typeface="Arial MT"/>
                          <a:cs typeface="Arial MT"/>
                        </a:rPr>
                        <a:t> </a:t>
                      </a:r>
                      <a:r>
                        <a:rPr sz="2500" spc="90" dirty="0">
                          <a:solidFill>
                            <a:srgbClr val="FFFFFF"/>
                          </a:solidFill>
                          <a:latin typeface="Arial MT"/>
                          <a:cs typeface="Arial MT"/>
                        </a:rPr>
                        <a:t>6,</a:t>
                      </a:r>
                      <a:r>
                        <a:rPr sz="2500" spc="-85" dirty="0">
                          <a:solidFill>
                            <a:srgbClr val="FFFFFF"/>
                          </a:solidFill>
                          <a:latin typeface="Arial MT"/>
                          <a:cs typeface="Arial MT"/>
                        </a:rPr>
                        <a:t> </a:t>
                      </a:r>
                      <a:r>
                        <a:rPr sz="2500" spc="95" dirty="0">
                          <a:solidFill>
                            <a:srgbClr val="FFFFFF"/>
                          </a:solidFill>
                          <a:latin typeface="Arial MT"/>
                          <a:cs typeface="Arial MT"/>
                        </a:rPr>
                        <a:t>8</a:t>
                      </a:r>
                      <a:endParaRPr sz="2500" dirty="0">
                        <a:latin typeface="Arial MT"/>
                        <a:cs typeface="Arial MT"/>
                      </a:endParaRPr>
                    </a:p>
                  </a:txBody>
                  <a:tcPr marL="0" marR="0" marT="180340" marB="0">
                    <a:solidFill>
                      <a:srgbClr val="000000"/>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25002" y="515619"/>
            <a:ext cx="7342505" cy="635000"/>
          </a:xfrm>
          <a:prstGeom prst="rect">
            <a:avLst/>
          </a:prstGeom>
        </p:spPr>
        <p:txBody>
          <a:bodyPr vert="horz" wrap="square" lIns="0" tIns="12700" rIns="0" bIns="0" rtlCol="0" anchor="ctr">
            <a:spAutoFit/>
          </a:bodyPr>
          <a:lstStyle/>
          <a:p>
            <a:pPr marL="12700">
              <a:lnSpc>
                <a:spcPct val="100000"/>
              </a:lnSpc>
              <a:spcBef>
                <a:spcPts val="100"/>
              </a:spcBef>
            </a:pPr>
            <a:r>
              <a:rPr sz="4000" spc="110" dirty="0"/>
              <a:t>The</a:t>
            </a:r>
            <a:r>
              <a:rPr sz="4000" spc="-125" dirty="0"/>
              <a:t> </a:t>
            </a:r>
            <a:r>
              <a:rPr sz="4000" spc="160" dirty="0"/>
              <a:t>range()</a:t>
            </a:r>
            <a:r>
              <a:rPr sz="4000" spc="-125" dirty="0"/>
              <a:t> </a:t>
            </a:r>
            <a:r>
              <a:rPr sz="4000" spc="195" dirty="0"/>
              <a:t>Function</a:t>
            </a:r>
            <a:r>
              <a:rPr sz="4000" spc="-125" dirty="0"/>
              <a:t> </a:t>
            </a:r>
            <a:r>
              <a:rPr sz="4000" spc="190" dirty="0"/>
              <a:t>in</a:t>
            </a:r>
            <a:r>
              <a:rPr sz="4000" spc="-125" dirty="0"/>
              <a:t> </a:t>
            </a:r>
            <a:r>
              <a:rPr sz="4000" spc="200" dirty="0"/>
              <a:t>Loops</a:t>
            </a:r>
            <a:endParaRPr sz="4000"/>
          </a:p>
        </p:txBody>
      </p:sp>
      <p:sp>
        <p:nvSpPr>
          <p:cNvPr id="3" name="object 3"/>
          <p:cNvSpPr txBox="1"/>
          <p:nvPr/>
        </p:nvSpPr>
        <p:spPr>
          <a:xfrm>
            <a:off x="2059941" y="1571244"/>
            <a:ext cx="7748905" cy="1007110"/>
          </a:xfrm>
          <a:prstGeom prst="rect">
            <a:avLst/>
          </a:prstGeom>
        </p:spPr>
        <p:txBody>
          <a:bodyPr vert="horz" wrap="square" lIns="0" tIns="6350" rIns="0" bIns="0" rtlCol="0">
            <a:spAutoFit/>
          </a:bodyPr>
          <a:lstStyle/>
          <a:p>
            <a:pPr marL="355600" marR="5080" indent="-342900">
              <a:lnSpc>
                <a:spcPct val="101299"/>
              </a:lnSpc>
              <a:spcBef>
                <a:spcPts val="50"/>
              </a:spcBef>
              <a:buChar char="•"/>
              <a:tabLst>
                <a:tab pos="354965" algn="l"/>
                <a:tab pos="355600" algn="l"/>
              </a:tabLst>
            </a:pPr>
            <a:r>
              <a:rPr sz="3200" spc="90" dirty="0">
                <a:solidFill>
                  <a:srgbClr val="FFFFFF"/>
                </a:solidFill>
                <a:latin typeface="Arial MT"/>
                <a:cs typeface="Arial MT"/>
              </a:rPr>
              <a:t>The</a:t>
            </a:r>
            <a:r>
              <a:rPr sz="3200" spc="-100" dirty="0">
                <a:solidFill>
                  <a:srgbClr val="FFFFFF"/>
                </a:solidFill>
                <a:latin typeface="Arial MT"/>
                <a:cs typeface="Arial MT"/>
              </a:rPr>
              <a:t> </a:t>
            </a:r>
            <a:r>
              <a:rPr sz="3200" spc="130" dirty="0">
                <a:solidFill>
                  <a:srgbClr val="0070C0"/>
                </a:solidFill>
                <a:latin typeface="Arial MT"/>
                <a:cs typeface="Arial MT"/>
              </a:rPr>
              <a:t>range()</a:t>
            </a:r>
            <a:r>
              <a:rPr sz="3200" spc="-95" dirty="0">
                <a:solidFill>
                  <a:srgbClr val="0070C0"/>
                </a:solidFill>
                <a:latin typeface="Arial MT"/>
                <a:cs typeface="Arial MT"/>
              </a:rPr>
              <a:t> </a:t>
            </a:r>
            <a:r>
              <a:rPr sz="3200" spc="180" dirty="0">
                <a:solidFill>
                  <a:srgbClr val="FFFFFF"/>
                </a:solidFill>
                <a:latin typeface="Arial MT"/>
                <a:cs typeface="Arial MT"/>
              </a:rPr>
              <a:t>function</a:t>
            </a:r>
            <a:r>
              <a:rPr sz="3200" spc="-85" dirty="0">
                <a:solidFill>
                  <a:srgbClr val="FFFFFF"/>
                </a:solidFill>
                <a:latin typeface="Arial MT"/>
                <a:cs typeface="Arial MT"/>
              </a:rPr>
              <a:t> </a:t>
            </a:r>
            <a:r>
              <a:rPr sz="3200" spc="185" dirty="0">
                <a:solidFill>
                  <a:srgbClr val="FFFFFF"/>
                </a:solidFill>
                <a:latin typeface="Arial MT"/>
                <a:cs typeface="Arial MT"/>
              </a:rPr>
              <a:t>can</a:t>
            </a:r>
            <a:r>
              <a:rPr sz="3200" spc="-90" dirty="0">
                <a:solidFill>
                  <a:srgbClr val="FFFFFF"/>
                </a:solidFill>
                <a:latin typeface="Arial MT"/>
                <a:cs typeface="Arial MT"/>
              </a:rPr>
              <a:t> </a:t>
            </a:r>
            <a:r>
              <a:rPr sz="3200" spc="170" dirty="0">
                <a:solidFill>
                  <a:srgbClr val="FFFFFF"/>
                </a:solidFill>
                <a:latin typeface="Arial MT"/>
                <a:cs typeface="Arial MT"/>
              </a:rPr>
              <a:t>be</a:t>
            </a:r>
            <a:r>
              <a:rPr sz="3200" spc="-90" dirty="0">
                <a:solidFill>
                  <a:srgbClr val="FFFFFF"/>
                </a:solidFill>
                <a:latin typeface="Arial MT"/>
                <a:cs typeface="Arial MT"/>
              </a:rPr>
              <a:t> </a:t>
            </a:r>
            <a:r>
              <a:rPr sz="3200" spc="155" dirty="0">
                <a:solidFill>
                  <a:srgbClr val="FFFFFF"/>
                </a:solidFill>
                <a:latin typeface="Arial MT"/>
                <a:cs typeface="Arial MT"/>
              </a:rPr>
              <a:t>used</a:t>
            </a:r>
            <a:r>
              <a:rPr sz="3200" spc="-95" dirty="0">
                <a:solidFill>
                  <a:srgbClr val="FFFFFF"/>
                </a:solidFill>
                <a:latin typeface="Arial MT"/>
                <a:cs typeface="Arial MT"/>
              </a:rPr>
              <a:t> </a:t>
            </a:r>
            <a:r>
              <a:rPr sz="3200" spc="125" dirty="0">
                <a:solidFill>
                  <a:srgbClr val="FFFFFF"/>
                </a:solidFill>
                <a:latin typeface="Arial MT"/>
                <a:cs typeface="Arial MT"/>
              </a:rPr>
              <a:t>as</a:t>
            </a:r>
            <a:r>
              <a:rPr sz="3200" spc="-90" dirty="0">
                <a:solidFill>
                  <a:srgbClr val="FFFFFF"/>
                </a:solidFill>
                <a:latin typeface="Arial MT"/>
                <a:cs typeface="Arial MT"/>
              </a:rPr>
              <a:t> </a:t>
            </a:r>
            <a:r>
              <a:rPr sz="3200" spc="120" dirty="0">
                <a:solidFill>
                  <a:srgbClr val="FFFFFF"/>
                </a:solidFill>
                <a:latin typeface="Arial MT"/>
                <a:cs typeface="Arial MT"/>
              </a:rPr>
              <a:t>a </a:t>
            </a:r>
            <a:r>
              <a:rPr sz="3200" spc="-875" dirty="0">
                <a:solidFill>
                  <a:srgbClr val="FFFFFF"/>
                </a:solidFill>
                <a:latin typeface="Arial MT"/>
                <a:cs typeface="Arial MT"/>
              </a:rPr>
              <a:t> </a:t>
            </a:r>
            <a:r>
              <a:rPr sz="3200" spc="160" dirty="0">
                <a:solidFill>
                  <a:srgbClr val="FFFFFF"/>
                </a:solidFill>
                <a:latin typeface="Arial MT"/>
                <a:cs typeface="Arial MT"/>
              </a:rPr>
              <a:t>sequence</a:t>
            </a:r>
            <a:r>
              <a:rPr sz="3200" spc="-100" dirty="0">
                <a:solidFill>
                  <a:srgbClr val="FFFFFF"/>
                </a:solidFill>
                <a:latin typeface="Arial MT"/>
                <a:cs typeface="Arial MT"/>
              </a:rPr>
              <a:t> </a:t>
            </a:r>
            <a:r>
              <a:rPr sz="3200" spc="150" dirty="0">
                <a:solidFill>
                  <a:srgbClr val="FFFFFF"/>
                </a:solidFill>
                <a:latin typeface="Arial MT"/>
                <a:cs typeface="Arial MT"/>
              </a:rPr>
              <a:t>in</a:t>
            </a:r>
            <a:r>
              <a:rPr sz="3200" spc="-85" dirty="0">
                <a:solidFill>
                  <a:srgbClr val="FFFFFF"/>
                </a:solidFill>
                <a:latin typeface="Arial MT"/>
                <a:cs typeface="Arial MT"/>
              </a:rPr>
              <a:t> </a:t>
            </a:r>
            <a:r>
              <a:rPr sz="3200" spc="120" dirty="0">
                <a:solidFill>
                  <a:srgbClr val="FFFFFF"/>
                </a:solidFill>
                <a:latin typeface="Arial MT"/>
                <a:cs typeface="Arial MT"/>
              </a:rPr>
              <a:t>a</a:t>
            </a:r>
            <a:r>
              <a:rPr sz="3200" spc="-95" dirty="0">
                <a:solidFill>
                  <a:srgbClr val="FFFFFF"/>
                </a:solidFill>
                <a:latin typeface="Arial MT"/>
                <a:cs typeface="Arial MT"/>
              </a:rPr>
              <a:t> </a:t>
            </a:r>
            <a:r>
              <a:rPr sz="3200" spc="204" dirty="0">
                <a:solidFill>
                  <a:srgbClr val="FF0000"/>
                </a:solidFill>
                <a:latin typeface="Arial MT"/>
                <a:cs typeface="Arial MT"/>
              </a:rPr>
              <a:t>for</a:t>
            </a:r>
            <a:r>
              <a:rPr sz="3200" spc="-95" dirty="0">
                <a:solidFill>
                  <a:srgbClr val="FF0000"/>
                </a:solidFill>
                <a:latin typeface="Arial MT"/>
                <a:cs typeface="Arial MT"/>
              </a:rPr>
              <a:t> </a:t>
            </a:r>
            <a:r>
              <a:rPr sz="3200" spc="165" dirty="0">
                <a:solidFill>
                  <a:srgbClr val="FFFFFF"/>
                </a:solidFill>
                <a:latin typeface="Arial MT"/>
                <a:cs typeface="Arial MT"/>
              </a:rPr>
              <a:t>loop</a:t>
            </a:r>
            <a:endParaRPr sz="3200">
              <a:latin typeface="Arial MT"/>
              <a:cs typeface="Arial MT"/>
            </a:endParaRPr>
          </a:p>
        </p:txBody>
      </p:sp>
      <p:sp>
        <p:nvSpPr>
          <p:cNvPr id="4" name="object 4"/>
          <p:cNvSpPr txBox="1"/>
          <p:nvPr/>
        </p:nvSpPr>
        <p:spPr>
          <a:xfrm>
            <a:off x="2059941" y="3140963"/>
            <a:ext cx="5401033" cy="1739387"/>
          </a:xfrm>
          <a:prstGeom prst="rect">
            <a:avLst/>
          </a:prstGeom>
        </p:spPr>
        <p:txBody>
          <a:bodyPr vert="horz" wrap="square" lIns="0" tIns="107315" rIns="0" bIns="0" rtlCol="0">
            <a:spAutoFit/>
          </a:bodyPr>
          <a:lstStyle/>
          <a:p>
            <a:pPr marL="355600" indent="-342900">
              <a:spcBef>
                <a:spcPts val="845"/>
              </a:spcBef>
              <a:buChar char="•"/>
              <a:tabLst>
                <a:tab pos="354965" algn="l"/>
                <a:tab pos="355600" algn="l"/>
              </a:tabLst>
            </a:pPr>
            <a:r>
              <a:rPr sz="3200" spc="114" dirty="0">
                <a:solidFill>
                  <a:srgbClr val="FFFFFF"/>
                </a:solidFill>
                <a:latin typeface="Arial MT"/>
                <a:cs typeface="Arial MT"/>
              </a:rPr>
              <a:t>Example:</a:t>
            </a:r>
            <a:endParaRPr sz="3200" dirty="0">
              <a:latin typeface="Arial MT"/>
              <a:cs typeface="Arial MT"/>
            </a:endParaRPr>
          </a:p>
          <a:p>
            <a:pPr marL="927100" marR="5080" indent="-457200">
              <a:lnSpc>
                <a:spcPts val="4610"/>
              </a:lnSpc>
              <a:spcBef>
                <a:spcPts val="70"/>
              </a:spcBef>
            </a:pPr>
            <a:r>
              <a:rPr sz="3200" spc="204" dirty="0">
                <a:solidFill>
                  <a:srgbClr val="FF0000"/>
                </a:solidFill>
                <a:latin typeface="Arial MT"/>
                <a:cs typeface="Arial MT"/>
              </a:rPr>
              <a:t>for</a:t>
            </a:r>
            <a:r>
              <a:rPr sz="3200" spc="-120" dirty="0">
                <a:solidFill>
                  <a:srgbClr val="FF0000"/>
                </a:solidFill>
                <a:latin typeface="Arial MT"/>
                <a:cs typeface="Arial MT"/>
              </a:rPr>
              <a:t> </a:t>
            </a:r>
            <a:r>
              <a:rPr sz="3200" spc="150" dirty="0">
                <a:solidFill>
                  <a:srgbClr val="FFC000"/>
                </a:solidFill>
                <a:latin typeface="Arial MT"/>
                <a:cs typeface="Arial MT"/>
              </a:rPr>
              <a:t>n</a:t>
            </a:r>
            <a:r>
              <a:rPr sz="3200" spc="-105" dirty="0">
                <a:solidFill>
                  <a:srgbClr val="FFC000"/>
                </a:solidFill>
                <a:latin typeface="Arial MT"/>
                <a:cs typeface="Arial MT"/>
              </a:rPr>
              <a:t> </a:t>
            </a:r>
            <a:r>
              <a:rPr sz="3200" spc="150" dirty="0">
                <a:solidFill>
                  <a:srgbClr val="D32CFF"/>
                </a:solidFill>
                <a:latin typeface="Arial MT"/>
                <a:cs typeface="Arial MT"/>
              </a:rPr>
              <a:t>in</a:t>
            </a:r>
            <a:r>
              <a:rPr lang="en-US" sz="3200" spc="-105" dirty="0">
                <a:solidFill>
                  <a:srgbClr val="D32CFF"/>
                </a:solidFill>
                <a:latin typeface="Arial MT"/>
                <a:cs typeface="Arial MT"/>
              </a:rPr>
              <a:t> </a:t>
            </a:r>
            <a:r>
              <a:rPr sz="3200" spc="125" dirty="0">
                <a:solidFill>
                  <a:srgbClr val="0070C0"/>
                </a:solidFill>
                <a:latin typeface="Arial MT"/>
                <a:cs typeface="Arial MT"/>
              </a:rPr>
              <a:t>range(</a:t>
            </a:r>
            <a:r>
              <a:rPr lang="en-US" sz="3200" spc="125" dirty="0">
                <a:solidFill>
                  <a:srgbClr val="FFFFFF"/>
                </a:solidFill>
                <a:latin typeface="Arial MT"/>
                <a:cs typeface="Arial MT"/>
              </a:rPr>
              <a:t>4,12,2</a:t>
            </a:r>
            <a:r>
              <a:rPr sz="3200" spc="125" dirty="0">
                <a:solidFill>
                  <a:srgbClr val="0070C0"/>
                </a:solidFill>
                <a:latin typeface="Arial MT"/>
                <a:cs typeface="Arial MT"/>
              </a:rPr>
              <a:t>)</a:t>
            </a:r>
            <a:r>
              <a:rPr sz="3200" spc="125" dirty="0">
                <a:solidFill>
                  <a:srgbClr val="FF0000"/>
                </a:solidFill>
                <a:latin typeface="Arial MT"/>
                <a:cs typeface="Arial MT"/>
              </a:rPr>
              <a:t>: </a:t>
            </a:r>
            <a:r>
              <a:rPr sz="3200" spc="-875" dirty="0">
                <a:solidFill>
                  <a:srgbClr val="FF0000"/>
                </a:solidFill>
                <a:latin typeface="Arial MT"/>
                <a:cs typeface="Arial MT"/>
              </a:rPr>
              <a:t> </a:t>
            </a:r>
            <a:r>
              <a:rPr sz="3200" spc="170" dirty="0">
                <a:solidFill>
                  <a:srgbClr val="D32CFF"/>
                </a:solidFill>
                <a:latin typeface="Arial MT"/>
                <a:cs typeface="Arial MT"/>
              </a:rPr>
              <a:t>print(</a:t>
            </a:r>
            <a:r>
              <a:rPr sz="3200" spc="170" dirty="0">
                <a:solidFill>
                  <a:srgbClr val="FFC000"/>
                </a:solidFill>
                <a:latin typeface="Arial MT"/>
                <a:cs typeface="Arial MT"/>
              </a:rPr>
              <a:t>n</a:t>
            </a:r>
            <a:r>
              <a:rPr sz="3200" spc="170" dirty="0">
                <a:solidFill>
                  <a:srgbClr val="D32CFF"/>
                </a:solidFill>
                <a:latin typeface="Arial MT"/>
                <a:cs typeface="Arial MT"/>
              </a:rPr>
              <a:t>)</a:t>
            </a:r>
            <a:endParaRPr sz="3200" dirty="0">
              <a:latin typeface="Arial MT"/>
              <a:cs typeface="Arial MT"/>
            </a:endParaRPr>
          </a:p>
        </p:txBody>
      </p:sp>
      <p:sp>
        <p:nvSpPr>
          <p:cNvPr id="5" name="object 5"/>
          <p:cNvSpPr txBox="1"/>
          <p:nvPr/>
        </p:nvSpPr>
        <p:spPr>
          <a:xfrm>
            <a:off x="6809632" y="3925316"/>
            <a:ext cx="207010" cy="1851660"/>
          </a:xfrm>
          <a:prstGeom prst="rect">
            <a:avLst/>
          </a:prstGeom>
        </p:spPr>
        <p:txBody>
          <a:bodyPr vert="horz" wrap="square" lIns="0" tIns="12700" rIns="0" bIns="0" rtlCol="0">
            <a:spAutoFit/>
          </a:bodyPr>
          <a:lstStyle/>
          <a:p>
            <a:pPr marL="12700">
              <a:lnSpc>
                <a:spcPts val="2845"/>
              </a:lnSpc>
              <a:spcBef>
                <a:spcPts val="100"/>
              </a:spcBef>
            </a:pPr>
            <a:r>
              <a:rPr sz="2400" spc="90" dirty="0">
                <a:solidFill>
                  <a:srgbClr val="FFFFFF"/>
                </a:solidFill>
                <a:latin typeface="Arial MT"/>
                <a:cs typeface="Arial MT"/>
              </a:rPr>
              <a:t>0</a:t>
            </a:r>
            <a:endParaRPr sz="2400">
              <a:latin typeface="Arial MT"/>
              <a:cs typeface="Arial MT"/>
            </a:endParaRPr>
          </a:p>
          <a:p>
            <a:pPr marL="12700">
              <a:lnSpc>
                <a:spcPts val="2845"/>
              </a:lnSpc>
            </a:pPr>
            <a:r>
              <a:rPr sz="2400" spc="90" dirty="0">
                <a:solidFill>
                  <a:srgbClr val="FFFFFF"/>
                </a:solidFill>
                <a:latin typeface="Arial MT"/>
                <a:cs typeface="Arial MT"/>
              </a:rPr>
              <a:t>1</a:t>
            </a:r>
            <a:endParaRPr sz="2400">
              <a:latin typeface="Arial MT"/>
              <a:cs typeface="Arial MT"/>
            </a:endParaRPr>
          </a:p>
          <a:p>
            <a:pPr marL="12700"/>
            <a:r>
              <a:rPr sz="2400" spc="90" dirty="0">
                <a:solidFill>
                  <a:srgbClr val="FFFFFF"/>
                </a:solidFill>
                <a:latin typeface="Arial MT"/>
                <a:cs typeface="Arial MT"/>
              </a:rPr>
              <a:t>2</a:t>
            </a:r>
            <a:endParaRPr sz="2400">
              <a:latin typeface="Arial MT"/>
              <a:cs typeface="Arial MT"/>
            </a:endParaRPr>
          </a:p>
          <a:p>
            <a:pPr marL="12700">
              <a:spcBef>
                <a:spcPts val="20"/>
              </a:spcBef>
            </a:pPr>
            <a:r>
              <a:rPr sz="2400" spc="90" dirty="0">
                <a:solidFill>
                  <a:srgbClr val="FFFFFF"/>
                </a:solidFill>
                <a:latin typeface="Arial MT"/>
                <a:cs typeface="Arial MT"/>
              </a:rPr>
              <a:t>3</a:t>
            </a:r>
            <a:endParaRPr sz="2400">
              <a:latin typeface="Arial MT"/>
              <a:cs typeface="Arial MT"/>
            </a:endParaRPr>
          </a:p>
          <a:p>
            <a:pPr marL="12700">
              <a:spcBef>
                <a:spcPts val="25"/>
              </a:spcBef>
            </a:pPr>
            <a:r>
              <a:rPr sz="2400" spc="90" dirty="0">
                <a:solidFill>
                  <a:srgbClr val="FFFFFF"/>
                </a:solidFill>
                <a:latin typeface="Arial MT"/>
                <a:cs typeface="Arial MT"/>
              </a:rPr>
              <a:t>4</a:t>
            </a:r>
            <a:endParaRPr sz="2400">
              <a:latin typeface="Arial MT"/>
              <a:cs typeface="Arial M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Coming back to the exercises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92500"/>
          </a:bodyPr>
          <a:lstStyle/>
          <a:p>
            <a:r>
              <a:rPr lang="en-US" dirty="0">
                <a:latin typeface="Arial" panose="020B0604020202020204" pitchFamily="34" charset="0"/>
              </a:rPr>
              <a:t>Print hello world and number them from 0 to 100 only multiples of 5?</a:t>
            </a:r>
          </a:p>
          <a:p>
            <a:pPr lvl="1"/>
            <a:r>
              <a:rPr lang="en-US" dirty="0">
                <a:latin typeface="Arial" panose="020B0604020202020204" pitchFamily="34" charset="0"/>
              </a:rPr>
              <a:t>for </a:t>
            </a:r>
            <a:r>
              <a:rPr lang="en-US" dirty="0" err="1">
                <a:latin typeface="Arial" panose="020B0604020202020204" pitchFamily="34" charset="0"/>
              </a:rPr>
              <a:t>i</a:t>
            </a:r>
            <a:r>
              <a:rPr lang="en-US" dirty="0">
                <a:latin typeface="Arial" panose="020B0604020202020204" pitchFamily="34" charset="0"/>
              </a:rPr>
              <a:t> in range(101):</a:t>
            </a:r>
          </a:p>
          <a:p>
            <a:pPr lvl="1"/>
            <a:r>
              <a:rPr lang="en-US" dirty="0">
                <a:latin typeface="Arial" panose="020B0604020202020204" pitchFamily="34" charset="0"/>
              </a:rPr>
              <a:t>    print(str(</a:t>
            </a:r>
            <a:r>
              <a:rPr lang="en-US" dirty="0" err="1">
                <a:latin typeface="Arial" panose="020B0604020202020204" pitchFamily="34" charset="0"/>
              </a:rPr>
              <a:t>i</a:t>
            </a:r>
            <a:r>
              <a:rPr lang="en-US" dirty="0">
                <a:latin typeface="Arial" panose="020B0604020202020204" pitchFamily="34" charset="0"/>
              </a:rPr>
              <a:t>) + " - hello world")</a:t>
            </a:r>
          </a:p>
          <a:p>
            <a:r>
              <a:rPr lang="en-US" dirty="0">
                <a:latin typeface="Arial" panose="020B0604020202020204" pitchFamily="34" charset="0"/>
              </a:rPr>
              <a:t>Print hello world and number them from 0 to 100 only multiples of 5?</a:t>
            </a:r>
          </a:p>
          <a:p>
            <a:pPr lvl="1"/>
            <a:r>
              <a:rPr lang="en-US" dirty="0">
                <a:latin typeface="Arial" panose="020B0604020202020204" pitchFamily="34" charset="0"/>
              </a:rPr>
              <a:t>for </a:t>
            </a:r>
            <a:r>
              <a:rPr lang="en-US" dirty="0" err="1">
                <a:latin typeface="Arial" panose="020B0604020202020204" pitchFamily="34" charset="0"/>
              </a:rPr>
              <a:t>i</a:t>
            </a:r>
            <a:r>
              <a:rPr lang="en-US" dirty="0">
                <a:latin typeface="Arial" panose="020B0604020202020204" pitchFamily="34" charset="0"/>
              </a:rPr>
              <a:t> in range(21):</a:t>
            </a:r>
          </a:p>
          <a:p>
            <a:pPr lvl="1"/>
            <a:r>
              <a:rPr lang="en-US" dirty="0">
                <a:latin typeface="Arial" panose="020B0604020202020204" pitchFamily="34" charset="0"/>
              </a:rPr>
              <a:t>    print(str(</a:t>
            </a:r>
            <a:r>
              <a:rPr lang="en-US" dirty="0" err="1">
                <a:latin typeface="Arial" panose="020B0604020202020204" pitchFamily="34" charset="0"/>
              </a:rPr>
              <a:t>i</a:t>
            </a:r>
            <a:r>
              <a:rPr lang="en-US" dirty="0">
                <a:latin typeface="Arial" panose="020B0604020202020204" pitchFamily="34" charset="0"/>
              </a:rPr>
              <a:t>*5) + " - hello world")</a:t>
            </a:r>
          </a:p>
          <a:p>
            <a:endParaRPr lang="en-US" dirty="0">
              <a:latin typeface="Arial" panose="020B0604020202020204" pitchFamily="34" charset="0"/>
            </a:endParaRPr>
          </a:p>
          <a:p>
            <a:r>
              <a:rPr lang="en-US" dirty="0">
                <a:latin typeface="Arial" panose="020B0604020202020204" pitchFamily="34" charset="0"/>
              </a:rPr>
              <a:t>Print hello world and number them from 0 to 100 only multiples of 5, if it is also divisible by 7 print exclamation marks at the end?</a:t>
            </a:r>
          </a:p>
          <a:p>
            <a:r>
              <a:rPr lang="en-US" dirty="0">
                <a:latin typeface="Arial" panose="020B0604020202020204" pitchFamily="34" charset="0"/>
              </a:rPr>
              <a:t>Could we do this with using only loops?? What is the issue?</a:t>
            </a:r>
          </a:p>
        </p:txBody>
      </p:sp>
    </p:spTree>
    <p:extLst>
      <p:ext uri="{BB962C8B-B14F-4D97-AF65-F5344CB8AC3E}">
        <p14:creationId xmlns:p14="http://schemas.microsoft.com/office/powerpoint/2010/main" val="12789944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Decision Structures – if/</a:t>
            </a:r>
            <a:r>
              <a:rPr lang="en-US" dirty="0" err="1">
                <a:solidFill>
                  <a:schemeClr val="accent1"/>
                </a:solidFill>
                <a:latin typeface="Arial" panose="020B0604020202020204" pitchFamily="34" charset="0"/>
              </a:rPr>
              <a:t>elif</a:t>
            </a:r>
            <a:r>
              <a:rPr lang="en-US" dirty="0">
                <a:solidFill>
                  <a:schemeClr val="accent1"/>
                </a:solidFill>
                <a:latin typeface="Arial" panose="020B0604020202020204" pitchFamily="34" charset="0"/>
              </a:rPr>
              <a:t>/else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t>In programming, it’s often required to make decisions </a:t>
            </a:r>
          </a:p>
          <a:p>
            <a:pPr lvl="1"/>
            <a:r>
              <a:rPr lang="en-US" dirty="0"/>
              <a:t>The program branches out based on a condition</a:t>
            </a:r>
          </a:p>
          <a:p>
            <a:pPr lvl="1"/>
            <a:r>
              <a:rPr lang="en-US" dirty="0"/>
              <a:t>The program executes different code depending on a condition </a:t>
            </a:r>
          </a:p>
          <a:p>
            <a:r>
              <a:rPr lang="en-US" dirty="0"/>
              <a:t>Conditions are </a:t>
            </a:r>
            <a:r>
              <a:rPr lang="en-US" dirty="0" err="1"/>
              <a:t>boolean</a:t>
            </a:r>
            <a:r>
              <a:rPr lang="en-US" dirty="0"/>
              <a:t> expressions that always evaluate to either True or False! </a:t>
            </a:r>
          </a:p>
          <a:p>
            <a:pPr lvl="1"/>
            <a:r>
              <a:rPr lang="en-US" dirty="0"/>
              <a:t>Comparison operators (==, !=, &lt;=, </a:t>
            </a:r>
            <a:r>
              <a:rPr lang="en-US" dirty="0" err="1"/>
              <a:t>etc</a:t>
            </a:r>
            <a:r>
              <a:rPr lang="en-US" dirty="0"/>
              <a:t>) (mostly for numeric and string data types)</a:t>
            </a:r>
          </a:p>
          <a:p>
            <a:pPr lvl="1"/>
            <a:r>
              <a:rPr lang="en-US" dirty="0"/>
              <a:t>Logical operators (and, or, not)</a:t>
            </a:r>
            <a:endParaRPr lang="en-US" dirty="0">
              <a:latin typeface="Arial" panose="020B0604020202020204" pitchFamily="34" charset="0"/>
            </a:endParaRPr>
          </a:p>
          <a:p>
            <a:endParaRPr lang="en-US" b="0" i="0" dirty="0">
              <a:effectLst/>
              <a:latin typeface="Arial" panose="020B0604020202020204" pitchFamily="34" charset="0"/>
            </a:endParaRPr>
          </a:p>
        </p:txBody>
      </p:sp>
    </p:spTree>
    <p:extLst>
      <p:ext uri="{BB962C8B-B14F-4D97-AF65-F5344CB8AC3E}">
        <p14:creationId xmlns:p14="http://schemas.microsoft.com/office/powerpoint/2010/main" val="3434255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Introduction - Computer Basics</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A computer consists of the following main components</a:t>
            </a:r>
          </a:p>
          <a:p>
            <a:r>
              <a:rPr lang="en-US" dirty="0"/>
              <a:t>Input (e.g. keyboard, mouse) </a:t>
            </a:r>
          </a:p>
          <a:p>
            <a:r>
              <a:rPr lang="en-US" dirty="0"/>
              <a:t>Output (e.g. screen)  </a:t>
            </a:r>
          </a:p>
          <a:p>
            <a:r>
              <a:rPr lang="en-US" dirty="0"/>
              <a:t>Central Processing Unit (CPU) </a:t>
            </a:r>
          </a:p>
          <a:p>
            <a:r>
              <a:rPr lang="en-US" dirty="0"/>
              <a:t>Memory (RAM)</a:t>
            </a:r>
          </a:p>
          <a:p>
            <a:r>
              <a:rPr lang="en-US" dirty="0"/>
              <a:t>Storage unit (HDD)</a:t>
            </a:r>
          </a:p>
          <a:p>
            <a:endParaRPr lang="en-US" dirty="0"/>
          </a:p>
          <a:p>
            <a:r>
              <a:rPr lang="en-US" dirty="0"/>
              <a:t>Computer executes instructions, called programs</a:t>
            </a:r>
            <a:endParaRPr lang="en-US" b="0" i="0" dirty="0">
              <a:effectLst/>
              <a:latin typeface="Arial" panose="020B0604020202020204" pitchFamily="34" charset="0"/>
            </a:endParaRPr>
          </a:p>
        </p:txBody>
      </p:sp>
    </p:spTree>
    <p:extLst>
      <p:ext uri="{BB962C8B-B14F-4D97-AF65-F5344CB8AC3E}">
        <p14:creationId xmlns:p14="http://schemas.microsoft.com/office/powerpoint/2010/main" val="35925122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704021" y="0"/>
            <a:ext cx="10515600" cy="1325563"/>
          </a:xfrm>
        </p:spPr>
        <p:txBody>
          <a:bodyPr/>
          <a:lstStyle/>
          <a:p>
            <a:r>
              <a:rPr lang="en-US" dirty="0">
                <a:solidFill>
                  <a:schemeClr val="accent1"/>
                </a:solidFill>
                <a:latin typeface="Arial" panose="020B0604020202020204" pitchFamily="34" charset="0"/>
              </a:rPr>
              <a:t>Decision Structures – if/</a:t>
            </a:r>
            <a:r>
              <a:rPr lang="en-US" dirty="0" err="1">
                <a:solidFill>
                  <a:schemeClr val="accent1"/>
                </a:solidFill>
                <a:latin typeface="Arial" panose="020B0604020202020204" pitchFamily="34" charset="0"/>
              </a:rPr>
              <a:t>elif</a:t>
            </a:r>
            <a:r>
              <a:rPr lang="en-US" dirty="0">
                <a:solidFill>
                  <a:schemeClr val="accent1"/>
                </a:solidFill>
                <a:latin typeface="Arial" panose="020B0604020202020204" pitchFamily="34" charset="0"/>
              </a:rPr>
              <a:t>/else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530087" y="993913"/>
            <a:ext cx="10823713" cy="5764695"/>
          </a:xfrm>
        </p:spPr>
        <p:txBody>
          <a:bodyPr>
            <a:normAutofit lnSpcReduction="10000"/>
          </a:bodyPr>
          <a:lstStyle/>
          <a:p>
            <a:r>
              <a:rPr lang="en-US" dirty="0">
                <a:solidFill>
                  <a:srgbClr val="FF0000"/>
                </a:solidFill>
              </a:rPr>
              <a:t>if</a:t>
            </a:r>
            <a:r>
              <a:rPr lang="en-US" dirty="0"/>
              <a:t> statements are used to check a condition </a:t>
            </a:r>
          </a:p>
          <a:p>
            <a:pPr lvl="1"/>
            <a:r>
              <a:rPr lang="en-US" dirty="0"/>
              <a:t>if the condition is satisfied (True), it executes a certain code block </a:t>
            </a:r>
          </a:p>
          <a:p>
            <a:r>
              <a:rPr lang="en-US" dirty="0" err="1">
                <a:solidFill>
                  <a:srgbClr val="FF0000"/>
                </a:solidFill>
              </a:rPr>
              <a:t>elif</a:t>
            </a:r>
            <a:r>
              <a:rPr lang="en-US" dirty="0"/>
              <a:t> statements are used to check for further conditions (optional) </a:t>
            </a:r>
          </a:p>
          <a:p>
            <a:pPr lvl="1"/>
            <a:r>
              <a:rPr lang="en-US" dirty="0"/>
              <a:t>if the </a:t>
            </a:r>
            <a:r>
              <a:rPr lang="en-US" dirty="0" err="1"/>
              <a:t>elif</a:t>
            </a:r>
            <a:r>
              <a:rPr lang="en-US" dirty="0"/>
              <a:t> condition is satisfied (True), it executes a certain code block</a:t>
            </a:r>
          </a:p>
          <a:p>
            <a:r>
              <a:rPr lang="en-US" dirty="0">
                <a:solidFill>
                  <a:srgbClr val="FF0000"/>
                </a:solidFill>
              </a:rPr>
              <a:t>else</a:t>
            </a:r>
            <a:r>
              <a:rPr lang="en-US" dirty="0"/>
              <a:t> is executed if none of the above are True (optional) </a:t>
            </a:r>
          </a:p>
          <a:p>
            <a:pPr marL="0" indent="0">
              <a:buNone/>
            </a:pPr>
            <a:endParaRPr lang="en-US" dirty="0"/>
          </a:p>
          <a:p>
            <a:r>
              <a:rPr lang="en-US" dirty="0"/>
              <a:t>Syntax: </a:t>
            </a:r>
          </a:p>
          <a:p>
            <a:pPr marL="0" indent="0">
              <a:buNone/>
            </a:pPr>
            <a:r>
              <a:rPr lang="en-US" dirty="0">
                <a:solidFill>
                  <a:srgbClr val="FF0000"/>
                </a:solidFill>
              </a:rPr>
              <a:t>if</a:t>
            </a:r>
            <a:r>
              <a:rPr lang="en-US" dirty="0"/>
              <a:t> </a:t>
            </a:r>
            <a:r>
              <a:rPr lang="en-US" dirty="0" err="1">
                <a:solidFill>
                  <a:schemeClr val="accent4">
                    <a:lumMod val="60000"/>
                    <a:lumOff val="40000"/>
                  </a:schemeClr>
                </a:solidFill>
              </a:rPr>
              <a:t>condition_expression</a:t>
            </a:r>
            <a:r>
              <a:rPr lang="en-US" dirty="0"/>
              <a:t>: </a:t>
            </a:r>
          </a:p>
          <a:p>
            <a:pPr marL="457200" lvl="1" indent="0">
              <a:buNone/>
            </a:pPr>
            <a:r>
              <a:rPr lang="en-US" dirty="0"/>
              <a:t># indented code block if condition is True ()</a:t>
            </a:r>
          </a:p>
          <a:p>
            <a:pPr marL="0" indent="0">
              <a:buNone/>
            </a:pPr>
            <a:r>
              <a:rPr lang="en-US" dirty="0" err="1">
                <a:solidFill>
                  <a:srgbClr val="FF0000"/>
                </a:solidFill>
              </a:rPr>
              <a:t>elif</a:t>
            </a:r>
            <a:r>
              <a:rPr lang="en-US" dirty="0"/>
              <a:t> </a:t>
            </a:r>
            <a:r>
              <a:rPr lang="en-US" dirty="0" err="1">
                <a:solidFill>
                  <a:schemeClr val="accent4">
                    <a:lumMod val="60000"/>
                    <a:lumOff val="40000"/>
                  </a:schemeClr>
                </a:solidFill>
              </a:rPr>
              <a:t>condition_expression</a:t>
            </a:r>
            <a:r>
              <a:rPr lang="en-US" dirty="0"/>
              <a:t>: </a:t>
            </a:r>
          </a:p>
          <a:p>
            <a:pPr marL="457200" lvl="1" indent="0">
              <a:buNone/>
            </a:pPr>
            <a:r>
              <a:rPr lang="en-US" dirty="0"/>
              <a:t># indented code block if the </a:t>
            </a:r>
            <a:r>
              <a:rPr lang="en-US" dirty="0">
                <a:solidFill>
                  <a:srgbClr val="FF0000"/>
                </a:solidFill>
              </a:rPr>
              <a:t>if</a:t>
            </a:r>
            <a:r>
              <a:rPr lang="en-US" dirty="0"/>
              <a:t> condition is False but </a:t>
            </a:r>
            <a:r>
              <a:rPr lang="en-US" dirty="0" err="1">
                <a:solidFill>
                  <a:srgbClr val="FF0000"/>
                </a:solidFill>
              </a:rPr>
              <a:t>elif</a:t>
            </a:r>
            <a:r>
              <a:rPr lang="en-US" dirty="0"/>
              <a:t> condition is True </a:t>
            </a:r>
          </a:p>
          <a:p>
            <a:pPr marL="0" indent="0">
              <a:buNone/>
            </a:pPr>
            <a:r>
              <a:rPr lang="en-US" dirty="0">
                <a:solidFill>
                  <a:srgbClr val="FF0000"/>
                </a:solidFill>
              </a:rPr>
              <a:t>else</a:t>
            </a:r>
            <a:r>
              <a:rPr lang="en-US" dirty="0"/>
              <a:t>: </a:t>
            </a:r>
          </a:p>
          <a:p>
            <a:pPr marL="457200" lvl="1" indent="0">
              <a:buNone/>
            </a:pPr>
            <a:r>
              <a:rPr lang="en-US" dirty="0"/>
              <a:t># indented code block if all above conditions are False</a:t>
            </a:r>
            <a:endParaRPr lang="en-US" b="0" i="0" dirty="0">
              <a:effectLst/>
              <a:latin typeface="Arial" panose="020B0604020202020204" pitchFamily="34" charset="0"/>
            </a:endParaRPr>
          </a:p>
        </p:txBody>
      </p:sp>
    </p:spTree>
    <p:extLst>
      <p:ext uri="{BB962C8B-B14F-4D97-AF65-F5344CB8AC3E}">
        <p14:creationId xmlns:p14="http://schemas.microsoft.com/office/powerpoint/2010/main" val="7595079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704021" y="0"/>
            <a:ext cx="10515600" cy="1325563"/>
          </a:xfrm>
        </p:spPr>
        <p:txBody>
          <a:bodyPr/>
          <a:lstStyle/>
          <a:p>
            <a:r>
              <a:rPr lang="en-US" dirty="0">
                <a:solidFill>
                  <a:schemeClr val="accent1"/>
                </a:solidFill>
                <a:latin typeface="Arial" panose="020B0604020202020204" pitchFamily="34" charset="0"/>
              </a:rPr>
              <a:t>Decision Structures – if/</a:t>
            </a:r>
            <a:r>
              <a:rPr lang="en-US" dirty="0" err="1">
                <a:solidFill>
                  <a:schemeClr val="accent1"/>
                </a:solidFill>
                <a:latin typeface="Arial" panose="020B0604020202020204" pitchFamily="34" charset="0"/>
              </a:rPr>
              <a:t>elif</a:t>
            </a:r>
            <a:r>
              <a:rPr lang="en-US" dirty="0">
                <a:solidFill>
                  <a:schemeClr val="accent1"/>
                </a:solidFill>
                <a:latin typeface="Arial" panose="020B0604020202020204" pitchFamily="34" charset="0"/>
              </a:rPr>
              <a:t>/else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530087" y="1325563"/>
            <a:ext cx="10823713" cy="5645426"/>
          </a:xfrm>
        </p:spPr>
        <p:txBody>
          <a:bodyPr>
            <a:normAutofit lnSpcReduction="10000"/>
          </a:bodyPr>
          <a:lstStyle/>
          <a:p>
            <a:r>
              <a:rPr lang="en-US" b="0" i="0" dirty="0">
                <a:effectLst/>
              </a:rPr>
              <a:t>We </a:t>
            </a:r>
            <a:r>
              <a:rPr lang="en-US" dirty="0"/>
              <a:t>mentioned “indented code”, it is very important in python, indentation usually </a:t>
            </a:r>
            <a:r>
              <a:rPr lang="en-US" b="1" dirty="0"/>
              <a:t>refers to the spaces at the beginning of a code line.</a:t>
            </a:r>
          </a:p>
          <a:p>
            <a:r>
              <a:rPr lang="en-US" dirty="0"/>
              <a:t>Where in other programming languages the indentation in code is for readability only, the indentation in Python is very important. Python uses indentation to indicate a block of code.</a:t>
            </a:r>
          </a:p>
          <a:p>
            <a:pPr lvl="1"/>
            <a:r>
              <a:rPr lang="en-US" b="0" i="0" dirty="0">
                <a:effectLst/>
              </a:rPr>
              <a:t>Do read this </a:t>
            </a:r>
            <a:r>
              <a:rPr lang="en-US" b="0" i="0" dirty="0">
                <a:effectLst/>
                <a:hlinkClick r:id="rId2"/>
              </a:rPr>
              <a:t>link</a:t>
            </a:r>
            <a:r>
              <a:rPr lang="en-US" b="0" i="0" dirty="0">
                <a:effectLst/>
              </a:rPr>
              <a:t> to understand its importance, without proper indentation, the code will always run into errors.</a:t>
            </a:r>
          </a:p>
          <a:p>
            <a:r>
              <a:rPr lang="en-US" b="0" i="0" dirty="0">
                <a:effectLst/>
              </a:rPr>
              <a:t>Also, </a:t>
            </a:r>
            <a:r>
              <a:rPr lang="en-US" dirty="0"/>
              <a:t>Decision structures can be nested inside each other to satisfy/design different decision control flows: (</a:t>
            </a:r>
            <a:r>
              <a:rPr lang="en-US" dirty="0">
                <a:hlinkClick r:id="rId3"/>
              </a:rPr>
              <a:t>control flow link</a:t>
            </a:r>
            <a:r>
              <a:rPr lang="en-US" dirty="0"/>
              <a:t>)</a:t>
            </a:r>
          </a:p>
          <a:p>
            <a:r>
              <a:rPr lang="en-US" b="0" i="0" dirty="0">
                <a:effectLst/>
              </a:rPr>
              <a:t>For examp</a:t>
            </a:r>
            <a:r>
              <a:rPr lang="en-US" dirty="0"/>
              <a:t>le:</a:t>
            </a:r>
          </a:p>
          <a:p>
            <a:pPr lvl="1"/>
            <a:r>
              <a:rPr lang="en-US" b="0" i="0" dirty="0">
                <a:effectLst/>
              </a:rPr>
              <a:t>If class =</a:t>
            </a:r>
            <a:r>
              <a:rPr lang="en-US" dirty="0"/>
              <a:t>= “heuristics”:</a:t>
            </a:r>
          </a:p>
          <a:p>
            <a:pPr lvl="2"/>
            <a:r>
              <a:rPr lang="en-US" b="0" i="0" dirty="0">
                <a:effectLst/>
              </a:rPr>
              <a:t>If </a:t>
            </a:r>
            <a:r>
              <a:rPr lang="en-US" b="0" i="0" dirty="0" err="1">
                <a:effectLst/>
              </a:rPr>
              <a:t>current_time</a:t>
            </a:r>
            <a:r>
              <a:rPr lang="en-US" dirty="0" err="1"/>
              <a:t>_hour</a:t>
            </a:r>
            <a:r>
              <a:rPr lang="en-US" dirty="0"/>
              <a:t> &lt; 12:</a:t>
            </a:r>
          </a:p>
          <a:p>
            <a:pPr lvl="3"/>
            <a:r>
              <a:rPr lang="en-US" b="0" i="0" dirty="0">
                <a:effectLst/>
              </a:rPr>
              <a:t>print(‘Session of class discussion going on’)</a:t>
            </a:r>
          </a:p>
          <a:p>
            <a:pPr lvl="2"/>
            <a:r>
              <a:rPr lang="en-US" b="0" i="0" dirty="0">
                <a:effectLst/>
              </a:rPr>
              <a:t> </a:t>
            </a:r>
            <a:r>
              <a:rPr lang="en-US" b="0" i="0" dirty="0" err="1">
                <a:effectLst/>
              </a:rPr>
              <a:t>elif</a:t>
            </a:r>
            <a:r>
              <a:rPr lang="en-US" dirty="0"/>
              <a:t> </a:t>
            </a:r>
            <a:r>
              <a:rPr lang="en-US" dirty="0" err="1"/>
              <a:t>current_time_hour</a:t>
            </a:r>
            <a:r>
              <a:rPr lang="en-US" dirty="0"/>
              <a:t> &gt; 14 and </a:t>
            </a:r>
            <a:r>
              <a:rPr lang="en-US" dirty="0" err="1"/>
              <a:t>current_time_hour</a:t>
            </a:r>
            <a:r>
              <a:rPr lang="en-US" dirty="0"/>
              <a:t> &lt; 17:</a:t>
            </a:r>
          </a:p>
          <a:p>
            <a:pPr lvl="3"/>
            <a:r>
              <a:rPr lang="en-US" dirty="0"/>
              <a:t>print(‘Session of lab discussion going on’</a:t>
            </a:r>
            <a:endParaRPr lang="en-US" dirty="0">
              <a:latin typeface="Arial" panose="020B0604020202020204" pitchFamily="34" charset="0"/>
            </a:endParaRPr>
          </a:p>
        </p:txBody>
      </p:sp>
    </p:spTree>
    <p:extLst>
      <p:ext uri="{BB962C8B-B14F-4D97-AF65-F5344CB8AC3E}">
        <p14:creationId xmlns:p14="http://schemas.microsoft.com/office/powerpoint/2010/main" val="25140664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More exercises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534077"/>
            <a:ext cx="10515600" cy="4351338"/>
          </a:xfrm>
        </p:spPr>
        <p:txBody>
          <a:bodyPr>
            <a:normAutofit/>
          </a:bodyPr>
          <a:lstStyle/>
          <a:p>
            <a:r>
              <a:rPr lang="en-US" dirty="0">
                <a:latin typeface="Arial" panose="020B0604020202020204" pitchFamily="34" charset="0"/>
              </a:rPr>
              <a:t>solutions using if (solution 1) and range step manipulation (solution 2) for “Print hello world and number them from 0 to 100 only multiples of 5”</a:t>
            </a:r>
          </a:p>
          <a:p>
            <a:r>
              <a:rPr lang="en-US" b="0" i="0" dirty="0">
                <a:effectLst/>
                <a:latin typeface="Arial" panose="020B0604020202020204" pitchFamily="34" charset="0"/>
              </a:rPr>
              <a:t>Solution using if/</a:t>
            </a:r>
            <a:r>
              <a:rPr lang="en-US" b="0" i="0" dirty="0" err="1">
                <a:effectLst/>
                <a:latin typeface="Arial" panose="020B0604020202020204" pitchFamily="34" charset="0"/>
              </a:rPr>
              <a:t>elif</a:t>
            </a:r>
            <a:r>
              <a:rPr lang="en-US" b="0" i="0" dirty="0">
                <a:effectLst/>
                <a:latin typeface="Arial" panose="020B0604020202020204" pitchFamily="34" charset="0"/>
              </a:rPr>
              <a:t> </a:t>
            </a:r>
            <a:r>
              <a:rPr lang="en-US" dirty="0">
                <a:latin typeface="Arial" panose="020B0604020202020204" pitchFamily="34" charset="0"/>
              </a:rPr>
              <a:t>(solution 1) </a:t>
            </a:r>
            <a:r>
              <a:rPr lang="en-US" b="0" i="0" dirty="0">
                <a:effectLst/>
                <a:latin typeface="Arial" panose="020B0604020202020204" pitchFamily="34" charset="0"/>
              </a:rPr>
              <a:t>and nested if</a:t>
            </a:r>
            <a:r>
              <a:rPr lang="en-US" dirty="0">
                <a:latin typeface="Arial" panose="020B0604020202020204" pitchFamily="34" charset="0"/>
              </a:rPr>
              <a:t> (solution 2) for Print hello world and number them from 0 to 100 only multiples of 5, if it is also divisible by 7 print exclamation marks at the end?</a:t>
            </a:r>
          </a:p>
          <a:p>
            <a:pPr marL="0" indent="0">
              <a:buNone/>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1361234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More exercises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latin typeface="Arial" panose="020B0604020202020204" pitchFamily="34" charset="0"/>
              </a:rPr>
              <a:t>Write a program that will write a bomb countdown and then "BOOM!" </a:t>
            </a:r>
          </a:p>
          <a:p>
            <a:r>
              <a:rPr lang="en-US" dirty="0">
                <a:latin typeface="Arial" panose="020B0604020202020204" pitchFamily="34" charset="0"/>
              </a:rPr>
              <a:t>For example: Given a number to start: 3.</a:t>
            </a:r>
          </a:p>
          <a:p>
            <a:r>
              <a:rPr lang="en-US" b="0" i="0" dirty="0">
                <a:effectLst/>
                <a:latin typeface="Arial" panose="020B0604020202020204" pitchFamily="34" charset="0"/>
              </a:rPr>
              <a:t>It will go like this: </a:t>
            </a:r>
          </a:p>
          <a:p>
            <a:r>
              <a:rPr lang="en-US" b="0" i="0" dirty="0">
                <a:effectLst/>
                <a:latin typeface="Arial" panose="020B0604020202020204" pitchFamily="34" charset="0"/>
              </a:rPr>
              <a:t>3</a:t>
            </a:r>
          </a:p>
          <a:p>
            <a:r>
              <a:rPr lang="en-US" dirty="0">
                <a:latin typeface="Arial" panose="020B0604020202020204" pitchFamily="34" charset="0"/>
              </a:rPr>
              <a:t>2</a:t>
            </a:r>
          </a:p>
          <a:p>
            <a:r>
              <a:rPr lang="en-US" b="0" i="0" dirty="0">
                <a:effectLst/>
                <a:latin typeface="Arial" panose="020B0604020202020204" pitchFamily="34" charset="0"/>
              </a:rPr>
              <a:t>1</a:t>
            </a:r>
          </a:p>
          <a:p>
            <a:r>
              <a:rPr lang="en-US" dirty="0">
                <a:latin typeface="Arial" panose="020B0604020202020204" pitchFamily="34" charset="0"/>
              </a:rPr>
              <a:t>BOOM!!!</a:t>
            </a:r>
            <a:endParaRPr lang="en-US" b="0" i="0" dirty="0">
              <a:effectLst/>
              <a:latin typeface="Arial" panose="020B0604020202020204" pitchFamily="34" charset="0"/>
            </a:endParaRPr>
          </a:p>
        </p:txBody>
      </p:sp>
    </p:spTree>
    <p:extLst>
      <p:ext uri="{BB962C8B-B14F-4D97-AF65-F5344CB8AC3E}">
        <p14:creationId xmlns:p14="http://schemas.microsoft.com/office/powerpoint/2010/main" val="38124381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More exercises</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latin typeface="Arial" panose="020B0604020202020204" pitchFamily="34" charset="0"/>
              </a:rPr>
              <a:t>num = int(input("Pick a number! "))</a:t>
            </a:r>
          </a:p>
          <a:p>
            <a:r>
              <a:rPr lang="en-US" b="0" i="0" dirty="0">
                <a:effectLst/>
                <a:latin typeface="Arial" panose="020B0604020202020204" pitchFamily="34" charset="0"/>
              </a:rPr>
              <a:t>Solution 1:</a:t>
            </a:r>
          </a:p>
          <a:p>
            <a:pPr lvl="1"/>
            <a:r>
              <a:rPr lang="en-US" dirty="0">
                <a:latin typeface="Arial" panose="020B0604020202020204" pitchFamily="34" charset="0"/>
              </a:rPr>
              <a:t>for </a:t>
            </a:r>
            <a:r>
              <a:rPr lang="en-US" dirty="0" err="1">
                <a:latin typeface="Arial" panose="020B0604020202020204" pitchFamily="34" charset="0"/>
              </a:rPr>
              <a:t>i</a:t>
            </a:r>
            <a:r>
              <a:rPr lang="en-US" dirty="0">
                <a:latin typeface="Arial" panose="020B0604020202020204" pitchFamily="34" charset="0"/>
              </a:rPr>
              <a:t> in range(num,0,-1):</a:t>
            </a:r>
          </a:p>
          <a:p>
            <a:pPr lvl="1"/>
            <a:r>
              <a:rPr lang="en-US" dirty="0">
                <a:latin typeface="Arial" panose="020B0604020202020204" pitchFamily="34" charset="0"/>
              </a:rPr>
              <a:t>    print(</a:t>
            </a:r>
            <a:r>
              <a:rPr lang="en-US" dirty="0" err="1">
                <a:latin typeface="Arial" panose="020B0604020202020204" pitchFamily="34" charset="0"/>
              </a:rPr>
              <a:t>i</a:t>
            </a:r>
            <a:r>
              <a:rPr lang="en-US" dirty="0">
                <a:latin typeface="Arial" panose="020B0604020202020204" pitchFamily="34" charset="0"/>
              </a:rPr>
              <a:t>)</a:t>
            </a:r>
          </a:p>
          <a:p>
            <a:pPr lvl="1"/>
            <a:r>
              <a:rPr lang="en-US" dirty="0">
                <a:latin typeface="Arial" panose="020B0604020202020204" pitchFamily="34" charset="0"/>
              </a:rPr>
              <a:t>print("BOOM")</a:t>
            </a:r>
          </a:p>
          <a:p>
            <a:r>
              <a:rPr lang="en-US" b="0" i="0" dirty="0">
                <a:effectLst/>
                <a:latin typeface="Arial" panose="020B0604020202020204" pitchFamily="34" charset="0"/>
              </a:rPr>
              <a:t>Solution 2:</a:t>
            </a:r>
          </a:p>
          <a:p>
            <a:pPr lvl="1"/>
            <a:r>
              <a:rPr lang="en-US" dirty="0">
                <a:latin typeface="Arial" panose="020B0604020202020204" pitchFamily="34" charset="0"/>
              </a:rPr>
              <a:t>for </a:t>
            </a:r>
            <a:r>
              <a:rPr lang="en-US" dirty="0" err="1">
                <a:latin typeface="Arial" panose="020B0604020202020204" pitchFamily="34" charset="0"/>
              </a:rPr>
              <a:t>i</a:t>
            </a:r>
            <a:r>
              <a:rPr lang="en-US" dirty="0">
                <a:latin typeface="Arial" panose="020B0604020202020204" pitchFamily="34" charset="0"/>
              </a:rPr>
              <a:t> in range(num):</a:t>
            </a:r>
          </a:p>
          <a:p>
            <a:pPr lvl="1"/>
            <a:r>
              <a:rPr lang="en-US" dirty="0">
                <a:latin typeface="Arial" panose="020B0604020202020204" pitchFamily="34" charset="0"/>
              </a:rPr>
              <a:t>    print(num-</a:t>
            </a:r>
            <a:r>
              <a:rPr lang="en-US" dirty="0" err="1">
                <a:latin typeface="Arial" panose="020B0604020202020204" pitchFamily="34" charset="0"/>
              </a:rPr>
              <a:t>i</a:t>
            </a:r>
            <a:r>
              <a:rPr lang="en-US" dirty="0">
                <a:latin typeface="Arial" panose="020B0604020202020204" pitchFamily="34" charset="0"/>
              </a:rPr>
              <a:t>)</a:t>
            </a:r>
          </a:p>
          <a:p>
            <a:pPr lvl="1"/>
            <a:r>
              <a:rPr lang="en-US" dirty="0">
                <a:latin typeface="Arial" panose="020B0604020202020204" pitchFamily="34" charset="0"/>
              </a:rPr>
              <a:t>print("BOOM")</a:t>
            </a:r>
            <a:endParaRPr lang="en-US" b="0" i="0" dirty="0">
              <a:effectLst/>
              <a:latin typeface="Arial" panose="020B0604020202020204" pitchFamily="34" charset="0"/>
            </a:endParaRPr>
          </a:p>
        </p:txBody>
      </p:sp>
    </p:spTree>
    <p:extLst>
      <p:ext uri="{BB962C8B-B14F-4D97-AF65-F5344CB8AC3E}">
        <p14:creationId xmlns:p14="http://schemas.microsoft.com/office/powerpoint/2010/main" val="34566936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Bomb exercise- while loop</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351338"/>
          </a:xfrm>
        </p:spPr>
        <p:txBody>
          <a:bodyPr>
            <a:normAutofit/>
          </a:bodyPr>
          <a:lstStyle/>
          <a:p>
            <a:r>
              <a:rPr lang="en-US" dirty="0">
                <a:latin typeface="Arial" panose="020B0604020202020204" pitchFamily="34" charset="0"/>
              </a:rPr>
              <a:t>Since, the exercise is condition-based, it will be better to use a </a:t>
            </a:r>
            <a:r>
              <a:rPr lang="en-US" dirty="0"/>
              <a:t>condition-controlled loop instead of a count-controlled loop.</a:t>
            </a:r>
          </a:p>
          <a:p>
            <a:endParaRPr lang="en-US" dirty="0"/>
          </a:p>
          <a:p>
            <a:r>
              <a:rPr lang="en-US" dirty="0"/>
              <a:t>To explore loops in a little more detail, go over this link: </a:t>
            </a:r>
            <a:r>
              <a:rPr lang="en-US" dirty="0">
                <a:hlinkClick r:id="rId2"/>
              </a:rPr>
              <a:t>https://www.geeksforgeeks.org/loops-in-python/</a:t>
            </a:r>
            <a:endParaRPr lang="en-US" dirty="0"/>
          </a:p>
        </p:txBody>
      </p:sp>
    </p:spTree>
    <p:extLst>
      <p:ext uri="{BB962C8B-B14F-4D97-AF65-F5344CB8AC3E}">
        <p14:creationId xmlns:p14="http://schemas.microsoft.com/office/powerpoint/2010/main" val="2037341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249862" y="486156"/>
            <a:ext cx="1692275" cy="695960"/>
          </a:xfrm>
          <a:prstGeom prst="rect">
            <a:avLst/>
          </a:prstGeom>
        </p:spPr>
        <p:txBody>
          <a:bodyPr vert="horz" wrap="square" lIns="0" tIns="12700" rIns="0" bIns="0" rtlCol="0" anchor="ctr">
            <a:spAutoFit/>
          </a:bodyPr>
          <a:lstStyle/>
          <a:p>
            <a:pPr marL="12700">
              <a:lnSpc>
                <a:spcPct val="100000"/>
              </a:lnSpc>
              <a:spcBef>
                <a:spcPts val="100"/>
              </a:spcBef>
            </a:pPr>
            <a:r>
              <a:rPr spc="210" dirty="0"/>
              <a:t>Loo</a:t>
            </a:r>
            <a:r>
              <a:rPr spc="240" dirty="0"/>
              <a:t>ps</a:t>
            </a:r>
            <a:endParaRPr/>
          </a:p>
        </p:txBody>
      </p:sp>
      <p:sp>
        <p:nvSpPr>
          <p:cNvPr id="3" name="object 3"/>
          <p:cNvSpPr txBox="1"/>
          <p:nvPr/>
        </p:nvSpPr>
        <p:spPr>
          <a:xfrm>
            <a:off x="2059941" y="1541410"/>
            <a:ext cx="7992745" cy="5043688"/>
          </a:xfrm>
          <a:prstGeom prst="rect">
            <a:avLst/>
          </a:prstGeom>
        </p:spPr>
        <p:txBody>
          <a:bodyPr vert="horz" wrap="square" lIns="0" tIns="54610" rIns="0" bIns="0" rtlCol="0">
            <a:spAutoFit/>
          </a:bodyPr>
          <a:lstStyle/>
          <a:p>
            <a:pPr marL="355600" indent="-342900">
              <a:spcBef>
                <a:spcPts val="430"/>
              </a:spcBef>
              <a:buChar char="•"/>
              <a:tabLst>
                <a:tab pos="354965" algn="l"/>
                <a:tab pos="355600" algn="l"/>
              </a:tabLst>
            </a:pPr>
            <a:r>
              <a:rPr sz="2600" spc="105" dirty="0">
                <a:solidFill>
                  <a:srgbClr val="FFFFFF"/>
                </a:solidFill>
                <a:latin typeface="Arial MT"/>
                <a:cs typeface="Arial MT"/>
              </a:rPr>
              <a:t>There</a:t>
            </a:r>
            <a:r>
              <a:rPr sz="2600" spc="-85" dirty="0">
                <a:solidFill>
                  <a:srgbClr val="FFFFFF"/>
                </a:solidFill>
                <a:latin typeface="Arial MT"/>
                <a:cs typeface="Arial MT"/>
              </a:rPr>
              <a:t> </a:t>
            </a:r>
            <a:r>
              <a:rPr sz="2600" spc="135" dirty="0">
                <a:solidFill>
                  <a:srgbClr val="FFFFFF"/>
                </a:solidFill>
                <a:latin typeface="Arial MT"/>
                <a:cs typeface="Arial MT"/>
              </a:rPr>
              <a:t>are</a:t>
            </a:r>
            <a:r>
              <a:rPr sz="2600" spc="-80" dirty="0">
                <a:solidFill>
                  <a:srgbClr val="FFFFFF"/>
                </a:solidFill>
                <a:latin typeface="Arial MT"/>
                <a:cs typeface="Arial MT"/>
              </a:rPr>
              <a:t> </a:t>
            </a:r>
            <a:r>
              <a:rPr sz="2600" spc="170" dirty="0">
                <a:solidFill>
                  <a:srgbClr val="FFFFFF"/>
                </a:solidFill>
                <a:latin typeface="Arial MT"/>
                <a:cs typeface="Arial MT"/>
              </a:rPr>
              <a:t>two</a:t>
            </a:r>
            <a:r>
              <a:rPr sz="2600" spc="-80" dirty="0">
                <a:solidFill>
                  <a:srgbClr val="FFFFFF"/>
                </a:solidFill>
                <a:latin typeface="Arial MT"/>
                <a:cs typeface="Arial MT"/>
              </a:rPr>
              <a:t> </a:t>
            </a:r>
            <a:r>
              <a:rPr sz="2600" spc="130" dirty="0">
                <a:solidFill>
                  <a:srgbClr val="FFFFFF"/>
                </a:solidFill>
                <a:latin typeface="Arial MT"/>
                <a:cs typeface="Arial MT"/>
              </a:rPr>
              <a:t>kinds</a:t>
            </a:r>
            <a:r>
              <a:rPr sz="2600" spc="-80" dirty="0">
                <a:solidFill>
                  <a:srgbClr val="FFFFFF"/>
                </a:solidFill>
                <a:latin typeface="Arial MT"/>
                <a:cs typeface="Arial MT"/>
              </a:rPr>
              <a:t> </a:t>
            </a:r>
            <a:r>
              <a:rPr sz="2600" spc="130" dirty="0">
                <a:solidFill>
                  <a:srgbClr val="FFFFFF"/>
                </a:solidFill>
                <a:latin typeface="Arial MT"/>
                <a:cs typeface="Arial MT"/>
              </a:rPr>
              <a:t>of</a:t>
            </a:r>
            <a:r>
              <a:rPr sz="2600" spc="195" dirty="0">
                <a:solidFill>
                  <a:srgbClr val="FFFFFF"/>
                </a:solidFill>
                <a:latin typeface="Arial MT"/>
                <a:cs typeface="Arial MT"/>
              </a:rPr>
              <a:t> </a:t>
            </a:r>
            <a:r>
              <a:rPr sz="2600" spc="125" dirty="0">
                <a:solidFill>
                  <a:srgbClr val="FFFFFF"/>
                </a:solidFill>
                <a:latin typeface="Arial MT"/>
                <a:cs typeface="Arial MT"/>
              </a:rPr>
              <a:t>loops:</a:t>
            </a:r>
            <a:endParaRPr sz="2600" dirty="0">
              <a:latin typeface="Arial MT"/>
              <a:cs typeface="Arial MT"/>
            </a:endParaRPr>
          </a:p>
          <a:p>
            <a:pPr marL="755650" lvl="1" indent="-285750">
              <a:spcBef>
                <a:spcPts val="280"/>
              </a:spcBef>
              <a:buChar char="–"/>
              <a:tabLst>
                <a:tab pos="755015" algn="l"/>
                <a:tab pos="755650" algn="l"/>
              </a:tabLst>
            </a:pPr>
            <a:r>
              <a:rPr sz="2200" spc="110" dirty="0">
                <a:solidFill>
                  <a:srgbClr val="FFFFFF"/>
                </a:solidFill>
                <a:latin typeface="Arial MT"/>
                <a:cs typeface="Arial MT"/>
              </a:rPr>
              <a:t>A</a:t>
            </a:r>
            <a:r>
              <a:rPr sz="2200" spc="-70" dirty="0">
                <a:solidFill>
                  <a:srgbClr val="FFFFFF"/>
                </a:solidFill>
                <a:latin typeface="Arial MT"/>
                <a:cs typeface="Arial MT"/>
              </a:rPr>
              <a:t> </a:t>
            </a:r>
            <a:r>
              <a:rPr sz="2200" spc="120" dirty="0">
                <a:solidFill>
                  <a:srgbClr val="FFFFFF"/>
                </a:solidFill>
                <a:latin typeface="Arial MT"/>
                <a:cs typeface="Arial MT"/>
              </a:rPr>
              <a:t>count-controlled</a:t>
            </a:r>
            <a:r>
              <a:rPr sz="2200" spc="-70" dirty="0">
                <a:solidFill>
                  <a:srgbClr val="FFFFFF"/>
                </a:solidFill>
                <a:latin typeface="Arial MT"/>
                <a:cs typeface="Arial MT"/>
              </a:rPr>
              <a:t> </a:t>
            </a:r>
            <a:r>
              <a:rPr sz="2200" spc="110" dirty="0">
                <a:solidFill>
                  <a:srgbClr val="FFFFFF"/>
                </a:solidFill>
                <a:latin typeface="Arial MT"/>
                <a:cs typeface="Arial MT"/>
              </a:rPr>
              <a:t>loop</a:t>
            </a:r>
            <a:r>
              <a:rPr sz="2200" spc="-70" dirty="0">
                <a:solidFill>
                  <a:srgbClr val="FFFFFF"/>
                </a:solidFill>
                <a:latin typeface="Arial MT"/>
                <a:cs typeface="Arial MT"/>
              </a:rPr>
              <a:t> </a:t>
            </a:r>
            <a:r>
              <a:rPr sz="2200" spc="114" dirty="0">
                <a:solidFill>
                  <a:srgbClr val="FFFFFF"/>
                </a:solidFill>
                <a:latin typeface="Arial MT"/>
                <a:cs typeface="Arial MT"/>
              </a:rPr>
              <a:t>(</a:t>
            </a:r>
            <a:r>
              <a:rPr sz="2200" spc="114" dirty="0">
                <a:solidFill>
                  <a:srgbClr val="FF0000"/>
                </a:solidFill>
                <a:latin typeface="Arial MT"/>
                <a:cs typeface="Arial MT"/>
              </a:rPr>
              <a:t>for</a:t>
            </a:r>
            <a:r>
              <a:rPr sz="2200" spc="-75" dirty="0">
                <a:solidFill>
                  <a:srgbClr val="FF0000"/>
                </a:solidFill>
                <a:latin typeface="Arial MT"/>
                <a:cs typeface="Arial MT"/>
              </a:rPr>
              <a:t> </a:t>
            </a:r>
            <a:r>
              <a:rPr sz="2200" spc="100" dirty="0">
                <a:solidFill>
                  <a:srgbClr val="FFFFFF"/>
                </a:solidFill>
                <a:latin typeface="Arial MT"/>
                <a:cs typeface="Arial MT"/>
              </a:rPr>
              <a:t>loop)</a:t>
            </a:r>
            <a:endParaRPr sz="2200" dirty="0">
              <a:latin typeface="Arial MT"/>
              <a:cs typeface="Arial MT"/>
            </a:endParaRPr>
          </a:p>
          <a:p>
            <a:pPr marL="755650" lvl="1" indent="-285750">
              <a:spcBef>
                <a:spcPts val="240"/>
              </a:spcBef>
              <a:buChar char="–"/>
              <a:tabLst>
                <a:tab pos="755015" algn="l"/>
                <a:tab pos="755650" algn="l"/>
              </a:tabLst>
            </a:pPr>
            <a:r>
              <a:rPr sz="2200" spc="110" dirty="0">
                <a:solidFill>
                  <a:srgbClr val="FFFFFF"/>
                </a:solidFill>
                <a:latin typeface="Arial MT"/>
                <a:cs typeface="Arial MT"/>
              </a:rPr>
              <a:t>A</a:t>
            </a:r>
            <a:r>
              <a:rPr sz="2200" spc="-70" dirty="0">
                <a:solidFill>
                  <a:srgbClr val="FFFFFF"/>
                </a:solidFill>
                <a:latin typeface="Arial MT"/>
                <a:cs typeface="Arial MT"/>
              </a:rPr>
              <a:t> </a:t>
            </a:r>
            <a:r>
              <a:rPr sz="2200" spc="120" dirty="0">
                <a:solidFill>
                  <a:srgbClr val="FFFFFF"/>
                </a:solidFill>
                <a:latin typeface="Arial MT"/>
                <a:cs typeface="Arial MT"/>
              </a:rPr>
              <a:t>condition-controlled</a:t>
            </a:r>
            <a:r>
              <a:rPr sz="2200" spc="-75" dirty="0">
                <a:solidFill>
                  <a:srgbClr val="FFFFFF"/>
                </a:solidFill>
                <a:latin typeface="Arial MT"/>
                <a:cs typeface="Arial MT"/>
              </a:rPr>
              <a:t> </a:t>
            </a:r>
            <a:r>
              <a:rPr sz="2200" spc="110" dirty="0">
                <a:solidFill>
                  <a:srgbClr val="FFFFFF"/>
                </a:solidFill>
                <a:latin typeface="Arial MT"/>
                <a:cs typeface="Arial MT"/>
              </a:rPr>
              <a:t>loop</a:t>
            </a:r>
            <a:r>
              <a:rPr sz="2200" spc="-75" dirty="0">
                <a:solidFill>
                  <a:srgbClr val="FFFFFF"/>
                </a:solidFill>
                <a:latin typeface="Arial MT"/>
                <a:cs typeface="Arial MT"/>
              </a:rPr>
              <a:t> </a:t>
            </a:r>
            <a:r>
              <a:rPr sz="2200" spc="105" dirty="0">
                <a:solidFill>
                  <a:srgbClr val="FFFFFF"/>
                </a:solidFill>
                <a:latin typeface="Arial MT"/>
                <a:cs typeface="Arial MT"/>
              </a:rPr>
              <a:t>(</a:t>
            </a:r>
            <a:r>
              <a:rPr sz="2200" spc="105" dirty="0">
                <a:solidFill>
                  <a:srgbClr val="FF0000"/>
                </a:solidFill>
                <a:latin typeface="Arial MT"/>
                <a:cs typeface="Arial MT"/>
              </a:rPr>
              <a:t>while</a:t>
            </a:r>
            <a:r>
              <a:rPr sz="2200" spc="-70" dirty="0">
                <a:solidFill>
                  <a:srgbClr val="FF0000"/>
                </a:solidFill>
                <a:latin typeface="Arial MT"/>
                <a:cs typeface="Arial MT"/>
              </a:rPr>
              <a:t> </a:t>
            </a:r>
            <a:r>
              <a:rPr sz="2200" spc="100" dirty="0">
                <a:solidFill>
                  <a:srgbClr val="FFFFFF"/>
                </a:solidFill>
                <a:latin typeface="Arial MT"/>
                <a:cs typeface="Arial MT"/>
              </a:rPr>
              <a:t>loop)</a:t>
            </a:r>
            <a:endParaRPr sz="2200" dirty="0">
              <a:latin typeface="Arial MT"/>
              <a:cs typeface="Arial MT"/>
            </a:endParaRPr>
          </a:p>
          <a:p>
            <a:pPr lvl="1">
              <a:lnSpc>
                <a:spcPct val="100000"/>
              </a:lnSpc>
              <a:buClr>
                <a:srgbClr val="FFFFFF"/>
              </a:buClr>
              <a:buFont typeface="Arial MT"/>
              <a:buChar char="–"/>
            </a:pPr>
            <a:endParaRPr sz="2850" dirty="0">
              <a:latin typeface="Arial MT"/>
              <a:cs typeface="Arial MT"/>
            </a:endParaRPr>
          </a:p>
          <a:p>
            <a:pPr marL="355600" indent="-342900">
              <a:buChar char="•"/>
              <a:tabLst>
                <a:tab pos="354965" algn="l"/>
                <a:tab pos="355600" algn="l"/>
              </a:tabLst>
            </a:pPr>
            <a:r>
              <a:rPr sz="3000" spc="105" dirty="0">
                <a:solidFill>
                  <a:srgbClr val="FFFFFF"/>
                </a:solidFill>
                <a:latin typeface="Arial MT"/>
                <a:cs typeface="Arial MT"/>
              </a:rPr>
              <a:t>Syntax:</a:t>
            </a:r>
            <a:endParaRPr sz="3000" dirty="0">
              <a:latin typeface="Arial MT"/>
              <a:cs typeface="Arial MT"/>
            </a:endParaRPr>
          </a:p>
          <a:p>
            <a:pPr marL="469900">
              <a:spcBef>
                <a:spcPts val="300"/>
              </a:spcBef>
            </a:pPr>
            <a:r>
              <a:rPr sz="2200" spc="114" dirty="0">
                <a:solidFill>
                  <a:srgbClr val="FF0000"/>
                </a:solidFill>
                <a:latin typeface="Arial MT"/>
                <a:cs typeface="Arial MT"/>
              </a:rPr>
              <a:t>while</a:t>
            </a:r>
            <a:r>
              <a:rPr sz="2200" spc="-55" dirty="0">
                <a:solidFill>
                  <a:srgbClr val="FF0000"/>
                </a:solidFill>
                <a:latin typeface="Arial MT"/>
                <a:cs typeface="Arial MT"/>
              </a:rPr>
              <a:t> </a:t>
            </a:r>
            <a:r>
              <a:rPr sz="2200" spc="95" dirty="0">
                <a:solidFill>
                  <a:srgbClr val="D32CFF"/>
                </a:solidFill>
                <a:latin typeface="Arial MT"/>
                <a:cs typeface="Arial MT"/>
              </a:rPr>
              <a:t>condition_expression</a:t>
            </a:r>
            <a:r>
              <a:rPr sz="2200" spc="95" dirty="0">
                <a:solidFill>
                  <a:srgbClr val="FF0000"/>
                </a:solidFill>
                <a:latin typeface="Arial MT"/>
                <a:cs typeface="Arial MT"/>
              </a:rPr>
              <a:t>:</a:t>
            </a:r>
            <a:endParaRPr sz="2200" dirty="0">
              <a:latin typeface="Arial MT"/>
              <a:cs typeface="Arial MT"/>
            </a:endParaRPr>
          </a:p>
          <a:p>
            <a:pPr marL="927100" marR="208915">
              <a:lnSpc>
                <a:spcPts val="1989"/>
              </a:lnSpc>
              <a:spcBef>
                <a:spcPts val="560"/>
              </a:spcBef>
            </a:pPr>
            <a:r>
              <a:rPr sz="1900" spc="-10" dirty="0">
                <a:solidFill>
                  <a:srgbClr val="FFFFFF"/>
                </a:solidFill>
                <a:latin typeface="Arial MT"/>
                <a:cs typeface="Arial MT"/>
              </a:rPr>
              <a:t>#</a:t>
            </a:r>
            <a:r>
              <a:rPr sz="1900" spc="-55" dirty="0">
                <a:solidFill>
                  <a:srgbClr val="FFFFFF"/>
                </a:solidFill>
                <a:latin typeface="Arial MT"/>
                <a:cs typeface="Arial MT"/>
              </a:rPr>
              <a:t> </a:t>
            </a:r>
            <a:r>
              <a:rPr sz="1900" spc="100" dirty="0">
                <a:solidFill>
                  <a:srgbClr val="FFFFFF"/>
                </a:solidFill>
                <a:latin typeface="Arial MT"/>
                <a:cs typeface="Arial MT"/>
              </a:rPr>
              <a:t>indented</a:t>
            </a:r>
            <a:r>
              <a:rPr sz="1900" spc="-55" dirty="0">
                <a:solidFill>
                  <a:srgbClr val="FFFFFF"/>
                </a:solidFill>
                <a:latin typeface="Arial MT"/>
                <a:cs typeface="Arial MT"/>
              </a:rPr>
              <a:t> </a:t>
            </a:r>
            <a:r>
              <a:rPr sz="1900" spc="114" dirty="0">
                <a:solidFill>
                  <a:srgbClr val="FFFFFF"/>
                </a:solidFill>
                <a:latin typeface="Arial MT"/>
                <a:cs typeface="Arial MT"/>
              </a:rPr>
              <a:t>code</a:t>
            </a:r>
            <a:r>
              <a:rPr sz="1900" spc="-60" dirty="0">
                <a:solidFill>
                  <a:srgbClr val="FFFFFF"/>
                </a:solidFill>
                <a:latin typeface="Arial MT"/>
                <a:cs typeface="Arial MT"/>
              </a:rPr>
              <a:t> </a:t>
            </a:r>
            <a:r>
              <a:rPr sz="1900" spc="100" dirty="0">
                <a:solidFill>
                  <a:srgbClr val="FFFFFF"/>
                </a:solidFill>
                <a:latin typeface="Arial MT"/>
                <a:cs typeface="Arial MT"/>
              </a:rPr>
              <a:t>block</a:t>
            </a:r>
            <a:r>
              <a:rPr sz="1900" spc="-55" dirty="0">
                <a:solidFill>
                  <a:srgbClr val="FFFFFF"/>
                </a:solidFill>
                <a:latin typeface="Arial MT"/>
                <a:cs typeface="Arial MT"/>
              </a:rPr>
              <a:t> </a:t>
            </a:r>
            <a:r>
              <a:rPr sz="1900" spc="95" dirty="0">
                <a:solidFill>
                  <a:srgbClr val="FFFFFF"/>
                </a:solidFill>
                <a:latin typeface="Arial MT"/>
                <a:cs typeface="Arial MT"/>
              </a:rPr>
              <a:t>that</a:t>
            </a:r>
            <a:r>
              <a:rPr sz="1900" spc="-55" dirty="0">
                <a:solidFill>
                  <a:srgbClr val="FFFFFF"/>
                </a:solidFill>
                <a:latin typeface="Arial MT"/>
                <a:cs typeface="Arial MT"/>
              </a:rPr>
              <a:t> </a:t>
            </a:r>
            <a:r>
              <a:rPr sz="1900" spc="80" dirty="0">
                <a:solidFill>
                  <a:srgbClr val="FFFFFF"/>
                </a:solidFill>
                <a:latin typeface="Arial MT"/>
                <a:cs typeface="Arial MT"/>
              </a:rPr>
              <a:t>is</a:t>
            </a:r>
            <a:r>
              <a:rPr sz="1900" spc="-60" dirty="0">
                <a:solidFill>
                  <a:srgbClr val="FFFFFF"/>
                </a:solidFill>
                <a:latin typeface="Arial MT"/>
                <a:cs typeface="Arial MT"/>
              </a:rPr>
              <a:t> </a:t>
            </a:r>
            <a:r>
              <a:rPr sz="1900" spc="100" dirty="0">
                <a:solidFill>
                  <a:srgbClr val="FFFFFF"/>
                </a:solidFill>
                <a:latin typeface="Arial MT"/>
                <a:cs typeface="Arial MT"/>
              </a:rPr>
              <a:t>being</a:t>
            </a:r>
            <a:r>
              <a:rPr sz="1900" spc="-55" dirty="0">
                <a:solidFill>
                  <a:srgbClr val="FFFFFF"/>
                </a:solidFill>
                <a:latin typeface="Arial MT"/>
                <a:cs typeface="Arial MT"/>
              </a:rPr>
              <a:t> </a:t>
            </a:r>
            <a:r>
              <a:rPr sz="1900" spc="90" dirty="0">
                <a:solidFill>
                  <a:srgbClr val="FFFFFF"/>
                </a:solidFill>
                <a:latin typeface="Arial MT"/>
                <a:cs typeface="Arial MT"/>
              </a:rPr>
              <a:t>executed</a:t>
            </a:r>
            <a:r>
              <a:rPr sz="1900" spc="-55" dirty="0">
                <a:solidFill>
                  <a:srgbClr val="FFFFFF"/>
                </a:solidFill>
                <a:latin typeface="Arial MT"/>
                <a:cs typeface="Arial MT"/>
              </a:rPr>
              <a:t> </a:t>
            </a:r>
            <a:r>
              <a:rPr sz="1900" u="sng" spc="70" dirty="0">
                <a:solidFill>
                  <a:srgbClr val="FFFFFF"/>
                </a:solidFill>
                <a:uFill>
                  <a:solidFill>
                    <a:srgbClr val="FFFFFF"/>
                  </a:solidFill>
                </a:uFill>
                <a:latin typeface="Arial MT"/>
                <a:cs typeface="Arial MT"/>
              </a:rPr>
              <a:t>as</a:t>
            </a:r>
            <a:r>
              <a:rPr sz="1900" u="sng" spc="-60" dirty="0">
                <a:solidFill>
                  <a:srgbClr val="FFFFFF"/>
                </a:solidFill>
                <a:uFill>
                  <a:solidFill>
                    <a:srgbClr val="FFFFFF"/>
                  </a:solidFill>
                </a:uFill>
                <a:latin typeface="Arial MT"/>
                <a:cs typeface="Arial MT"/>
              </a:rPr>
              <a:t> </a:t>
            </a:r>
            <a:r>
              <a:rPr sz="1900" u="sng" spc="100" dirty="0">
                <a:solidFill>
                  <a:srgbClr val="FFFFFF"/>
                </a:solidFill>
                <a:uFill>
                  <a:solidFill>
                    <a:srgbClr val="FFFFFF"/>
                  </a:solidFill>
                </a:uFill>
                <a:latin typeface="Arial MT"/>
                <a:cs typeface="Arial MT"/>
              </a:rPr>
              <a:t>long</a:t>
            </a:r>
            <a:r>
              <a:rPr sz="1900" spc="-55" dirty="0">
                <a:solidFill>
                  <a:srgbClr val="FFFFFF"/>
                </a:solidFill>
                <a:latin typeface="Arial MT"/>
                <a:cs typeface="Arial MT"/>
              </a:rPr>
              <a:t> </a:t>
            </a:r>
            <a:r>
              <a:rPr sz="1900" spc="70" dirty="0">
                <a:solidFill>
                  <a:srgbClr val="FFFFFF"/>
                </a:solidFill>
                <a:latin typeface="Arial MT"/>
                <a:cs typeface="Arial MT"/>
              </a:rPr>
              <a:t>as</a:t>
            </a:r>
            <a:r>
              <a:rPr sz="1900" spc="-60" dirty="0">
                <a:solidFill>
                  <a:srgbClr val="FFFFFF"/>
                </a:solidFill>
                <a:latin typeface="Arial MT"/>
                <a:cs typeface="Arial MT"/>
              </a:rPr>
              <a:t> </a:t>
            </a:r>
            <a:r>
              <a:rPr sz="1900" spc="100" dirty="0">
                <a:solidFill>
                  <a:srgbClr val="FFFFFF"/>
                </a:solidFill>
                <a:latin typeface="Arial MT"/>
                <a:cs typeface="Arial MT"/>
              </a:rPr>
              <a:t>the </a:t>
            </a:r>
            <a:r>
              <a:rPr sz="1900" spc="-515" dirty="0">
                <a:solidFill>
                  <a:srgbClr val="FFFFFF"/>
                </a:solidFill>
                <a:latin typeface="Arial MT"/>
                <a:cs typeface="Arial MT"/>
              </a:rPr>
              <a:t> </a:t>
            </a:r>
            <a:r>
              <a:rPr sz="1900" spc="-10" dirty="0">
                <a:solidFill>
                  <a:srgbClr val="FFFFFF"/>
                </a:solidFill>
                <a:latin typeface="Arial MT"/>
                <a:cs typeface="Arial MT"/>
              </a:rPr>
              <a:t>#</a:t>
            </a:r>
            <a:r>
              <a:rPr sz="1900" spc="-55" dirty="0">
                <a:solidFill>
                  <a:srgbClr val="FFFFFF"/>
                </a:solidFill>
                <a:latin typeface="Arial MT"/>
                <a:cs typeface="Arial MT"/>
              </a:rPr>
              <a:t> </a:t>
            </a:r>
            <a:r>
              <a:rPr sz="1900" spc="105" dirty="0">
                <a:solidFill>
                  <a:srgbClr val="FFFFFF"/>
                </a:solidFill>
                <a:latin typeface="Arial MT"/>
                <a:cs typeface="Arial MT"/>
              </a:rPr>
              <a:t>condition</a:t>
            </a:r>
            <a:r>
              <a:rPr sz="1900" spc="-55" dirty="0">
                <a:solidFill>
                  <a:srgbClr val="FFFFFF"/>
                </a:solidFill>
                <a:latin typeface="Arial MT"/>
                <a:cs typeface="Arial MT"/>
              </a:rPr>
              <a:t> </a:t>
            </a:r>
            <a:r>
              <a:rPr sz="1900" spc="80" dirty="0">
                <a:solidFill>
                  <a:srgbClr val="FFFFFF"/>
                </a:solidFill>
                <a:latin typeface="Arial MT"/>
                <a:cs typeface="Arial MT"/>
              </a:rPr>
              <a:t>expression</a:t>
            </a:r>
            <a:r>
              <a:rPr sz="1900" spc="-55" dirty="0">
                <a:solidFill>
                  <a:srgbClr val="FFFFFF"/>
                </a:solidFill>
                <a:latin typeface="Arial MT"/>
                <a:cs typeface="Arial MT"/>
              </a:rPr>
              <a:t> </a:t>
            </a:r>
            <a:r>
              <a:rPr sz="1900" spc="65" dirty="0">
                <a:solidFill>
                  <a:srgbClr val="FFFFFF"/>
                </a:solidFill>
                <a:latin typeface="Arial MT"/>
                <a:cs typeface="Arial MT"/>
              </a:rPr>
              <a:t>evaluates</a:t>
            </a:r>
            <a:r>
              <a:rPr sz="1900" spc="-60" dirty="0">
                <a:solidFill>
                  <a:srgbClr val="FFFFFF"/>
                </a:solidFill>
                <a:latin typeface="Arial MT"/>
                <a:cs typeface="Arial MT"/>
              </a:rPr>
              <a:t> </a:t>
            </a:r>
            <a:r>
              <a:rPr sz="1900" spc="114" dirty="0">
                <a:solidFill>
                  <a:srgbClr val="FFFFFF"/>
                </a:solidFill>
                <a:latin typeface="Arial MT"/>
                <a:cs typeface="Arial MT"/>
              </a:rPr>
              <a:t>to</a:t>
            </a:r>
            <a:r>
              <a:rPr sz="1900" spc="-50" dirty="0">
                <a:solidFill>
                  <a:srgbClr val="FFFFFF"/>
                </a:solidFill>
                <a:latin typeface="Arial MT"/>
                <a:cs typeface="Arial MT"/>
              </a:rPr>
              <a:t> </a:t>
            </a:r>
            <a:r>
              <a:rPr sz="1900" spc="65" dirty="0">
                <a:solidFill>
                  <a:srgbClr val="FFFFFF"/>
                </a:solidFill>
                <a:latin typeface="Arial MT"/>
                <a:cs typeface="Arial MT"/>
              </a:rPr>
              <a:t>True</a:t>
            </a:r>
            <a:endParaRPr sz="1900" dirty="0">
              <a:latin typeface="Arial MT"/>
              <a:cs typeface="Arial MT"/>
            </a:endParaRPr>
          </a:p>
          <a:p>
            <a:pPr>
              <a:lnSpc>
                <a:spcPct val="100000"/>
              </a:lnSpc>
            </a:pPr>
            <a:endParaRPr sz="2200" dirty="0">
              <a:latin typeface="Arial MT"/>
              <a:cs typeface="Arial MT"/>
            </a:endParaRPr>
          </a:p>
          <a:p>
            <a:pPr marL="355600" indent="-342900">
              <a:spcBef>
                <a:spcPts val="1280"/>
              </a:spcBef>
              <a:buChar char="•"/>
              <a:tabLst>
                <a:tab pos="354965" algn="l"/>
                <a:tab pos="355600" algn="l"/>
              </a:tabLst>
            </a:pPr>
            <a:r>
              <a:rPr sz="2800" spc="145" dirty="0">
                <a:solidFill>
                  <a:srgbClr val="FFFFFF"/>
                </a:solidFill>
                <a:latin typeface="Arial MT"/>
                <a:cs typeface="Arial MT"/>
              </a:rPr>
              <a:t>A</a:t>
            </a:r>
            <a:r>
              <a:rPr sz="2800" spc="-100" dirty="0">
                <a:solidFill>
                  <a:srgbClr val="FFFFFF"/>
                </a:solidFill>
                <a:latin typeface="Arial MT"/>
                <a:cs typeface="Arial MT"/>
              </a:rPr>
              <a:t> </a:t>
            </a:r>
            <a:r>
              <a:rPr sz="2800" spc="150" dirty="0">
                <a:solidFill>
                  <a:srgbClr val="FF0000"/>
                </a:solidFill>
                <a:latin typeface="Arial MT"/>
                <a:cs typeface="Arial MT"/>
              </a:rPr>
              <a:t>while</a:t>
            </a:r>
            <a:r>
              <a:rPr sz="2800" spc="-100" dirty="0">
                <a:solidFill>
                  <a:srgbClr val="FF0000"/>
                </a:solidFill>
                <a:latin typeface="Arial MT"/>
                <a:cs typeface="Arial MT"/>
              </a:rPr>
              <a:t> </a:t>
            </a:r>
            <a:r>
              <a:rPr sz="2800" spc="145" dirty="0">
                <a:solidFill>
                  <a:srgbClr val="FFFFFF"/>
                </a:solidFill>
                <a:latin typeface="Arial MT"/>
                <a:cs typeface="Arial MT"/>
              </a:rPr>
              <a:t>loop</a:t>
            </a:r>
            <a:r>
              <a:rPr sz="2800" spc="-95" dirty="0">
                <a:solidFill>
                  <a:srgbClr val="FFFFFF"/>
                </a:solidFill>
                <a:latin typeface="Arial MT"/>
                <a:cs typeface="Arial MT"/>
              </a:rPr>
              <a:t> </a:t>
            </a:r>
            <a:r>
              <a:rPr sz="2800" spc="140" dirty="0">
                <a:solidFill>
                  <a:srgbClr val="FFFFFF"/>
                </a:solidFill>
                <a:latin typeface="Arial MT"/>
                <a:cs typeface="Arial MT"/>
              </a:rPr>
              <a:t>iterates</a:t>
            </a:r>
            <a:endParaRPr sz="2800" dirty="0">
              <a:latin typeface="Arial MT"/>
              <a:cs typeface="Arial MT"/>
            </a:endParaRPr>
          </a:p>
          <a:p>
            <a:pPr marL="755650" marR="5080" lvl="1" indent="-285750">
              <a:lnSpc>
                <a:spcPts val="2400"/>
              </a:lnSpc>
              <a:spcBef>
                <a:spcPts val="520"/>
              </a:spcBef>
              <a:buChar char="–"/>
              <a:tabLst>
                <a:tab pos="755015" algn="l"/>
                <a:tab pos="755650" algn="l"/>
              </a:tabLst>
            </a:pPr>
            <a:r>
              <a:rPr sz="2200" spc="90" dirty="0">
                <a:solidFill>
                  <a:srgbClr val="FFFFFF"/>
                </a:solidFill>
                <a:latin typeface="Arial MT"/>
                <a:cs typeface="Arial MT"/>
              </a:rPr>
              <a:t>as</a:t>
            </a:r>
            <a:r>
              <a:rPr sz="2200" spc="-70" dirty="0">
                <a:solidFill>
                  <a:srgbClr val="FFFFFF"/>
                </a:solidFill>
                <a:latin typeface="Arial MT"/>
                <a:cs typeface="Arial MT"/>
              </a:rPr>
              <a:t> </a:t>
            </a:r>
            <a:r>
              <a:rPr sz="2200" spc="110" dirty="0">
                <a:solidFill>
                  <a:srgbClr val="FFFFFF"/>
                </a:solidFill>
                <a:latin typeface="Arial MT"/>
                <a:cs typeface="Arial MT"/>
              </a:rPr>
              <a:t>long</a:t>
            </a:r>
            <a:r>
              <a:rPr sz="2200" spc="-60" dirty="0">
                <a:solidFill>
                  <a:srgbClr val="FFFFFF"/>
                </a:solidFill>
                <a:latin typeface="Arial MT"/>
                <a:cs typeface="Arial MT"/>
              </a:rPr>
              <a:t> </a:t>
            </a:r>
            <a:r>
              <a:rPr sz="2200" spc="90" dirty="0">
                <a:solidFill>
                  <a:srgbClr val="FFFFFF"/>
                </a:solidFill>
                <a:latin typeface="Arial MT"/>
                <a:cs typeface="Arial MT"/>
              </a:rPr>
              <a:t>as</a:t>
            </a:r>
            <a:r>
              <a:rPr sz="2200" spc="-70" dirty="0">
                <a:solidFill>
                  <a:srgbClr val="FFFFFF"/>
                </a:solidFill>
                <a:latin typeface="Arial MT"/>
                <a:cs typeface="Arial MT"/>
              </a:rPr>
              <a:t> </a:t>
            </a:r>
            <a:r>
              <a:rPr sz="2200" spc="114" dirty="0">
                <a:solidFill>
                  <a:srgbClr val="FFFFFF"/>
                </a:solidFill>
                <a:latin typeface="Arial MT"/>
                <a:cs typeface="Arial MT"/>
              </a:rPr>
              <a:t>the</a:t>
            </a:r>
            <a:r>
              <a:rPr sz="2200" spc="-55" dirty="0">
                <a:solidFill>
                  <a:srgbClr val="FFFFFF"/>
                </a:solidFill>
                <a:latin typeface="Arial MT"/>
                <a:cs typeface="Arial MT"/>
              </a:rPr>
              <a:t> </a:t>
            </a:r>
            <a:r>
              <a:rPr sz="2200" spc="125" dirty="0">
                <a:solidFill>
                  <a:srgbClr val="FFFFFF"/>
                </a:solidFill>
                <a:latin typeface="Arial MT"/>
                <a:cs typeface="Arial MT"/>
              </a:rPr>
              <a:t>condition</a:t>
            </a:r>
            <a:r>
              <a:rPr sz="2200" spc="-65" dirty="0">
                <a:solidFill>
                  <a:srgbClr val="FFFFFF"/>
                </a:solidFill>
                <a:latin typeface="Arial MT"/>
                <a:cs typeface="Arial MT"/>
              </a:rPr>
              <a:t> </a:t>
            </a:r>
            <a:r>
              <a:rPr sz="2200" spc="95" dirty="0">
                <a:solidFill>
                  <a:srgbClr val="FFFFFF"/>
                </a:solidFill>
                <a:latin typeface="Arial MT"/>
                <a:cs typeface="Arial MT"/>
              </a:rPr>
              <a:t>is</a:t>
            </a:r>
            <a:r>
              <a:rPr sz="2200" spc="-65" dirty="0">
                <a:solidFill>
                  <a:srgbClr val="FFFFFF"/>
                </a:solidFill>
                <a:latin typeface="Arial MT"/>
                <a:cs typeface="Arial MT"/>
              </a:rPr>
              <a:t> </a:t>
            </a:r>
            <a:r>
              <a:rPr sz="2200" spc="105" dirty="0">
                <a:solidFill>
                  <a:srgbClr val="FFFFFF"/>
                </a:solidFill>
                <a:latin typeface="Arial MT"/>
                <a:cs typeface="Arial MT"/>
              </a:rPr>
              <a:t>satisfied</a:t>
            </a:r>
            <a:r>
              <a:rPr sz="2200" spc="-65" dirty="0">
                <a:solidFill>
                  <a:srgbClr val="FFFFFF"/>
                </a:solidFill>
                <a:latin typeface="Arial MT"/>
                <a:cs typeface="Arial MT"/>
              </a:rPr>
              <a:t> </a:t>
            </a:r>
            <a:r>
              <a:rPr sz="2200" spc="65" dirty="0">
                <a:solidFill>
                  <a:srgbClr val="FFFFFF"/>
                </a:solidFill>
                <a:latin typeface="Arial MT"/>
                <a:cs typeface="Arial MT"/>
              </a:rPr>
              <a:t>(True),</a:t>
            </a:r>
            <a:r>
              <a:rPr sz="2200" spc="-60" dirty="0">
                <a:solidFill>
                  <a:srgbClr val="FFFFFF"/>
                </a:solidFill>
                <a:latin typeface="Arial MT"/>
                <a:cs typeface="Arial MT"/>
              </a:rPr>
              <a:t> </a:t>
            </a:r>
            <a:r>
              <a:rPr sz="2200" spc="135" dirty="0">
                <a:solidFill>
                  <a:srgbClr val="FFFFFF"/>
                </a:solidFill>
                <a:latin typeface="Arial MT"/>
                <a:cs typeface="Arial MT"/>
              </a:rPr>
              <a:t>it</a:t>
            </a:r>
            <a:r>
              <a:rPr sz="2200" spc="-65" dirty="0">
                <a:solidFill>
                  <a:srgbClr val="FFFFFF"/>
                </a:solidFill>
                <a:latin typeface="Arial MT"/>
                <a:cs typeface="Arial MT"/>
              </a:rPr>
              <a:t> </a:t>
            </a:r>
            <a:r>
              <a:rPr sz="2200" spc="100" dirty="0">
                <a:solidFill>
                  <a:srgbClr val="FFFFFF"/>
                </a:solidFill>
                <a:latin typeface="Arial MT"/>
                <a:cs typeface="Arial MT"/>
              </a:rPr>
              <a:t>executes </a:t>
            </a:r>
            <a:r>
              <a:rPr sz="2200" spc="-595" dirty="0">
                <a:solidFill>
                  <a:srgbClr val="FFFFFF"/>
                </a:solidFill>
                <a:latin typeface="Arial MT"/>
                <a:cs typeface="Arial MT"/>
              </a:rPr>
              <a:t> </a:t>
            </a:r>
            <a:r>
              <a:rPr sz="2200" spc="114" dirty="0">
                <a:solidFill>
                  <a:srgbClr val="FFFFFF"/>
                </a:solidFill>
                <a:latin typeface="Arial MT"/>
                <a:cs typeface="Arial MT"/>
              </a:rPr>
              <a:t>the</a:t>
            </a:r>
            <a:r>
              <a:rPr sz="2200" spc="-65" dirty="0">
                <a:solidFill>
                  <a:srgbClr val="FFFFFF"/>
                </a:solidFill>
                <a:latin typeface="Arial MT"/>
                <a:cs typeface="Arial MT"/>
              </a:rPr>
              <a:t> </a:t>
            </a:r>
            <a:r>
              <a:rPr sz="2200" spc="114" dirty="0">
                <a:solidFill>
                  <a:srgbClr val="FFFFFF"/>
                </a:solidFill>
                <a:latin typeface="Arial MT"/>
                <a:cs typeface="Arial MT"/>
              </a:rPr>
              <a:t>indented</a:t>
            </a:r>
            <a:r>
              <a:rPr sz="2200" spc="-65" dirty="0">
                <a:solidFill>
                  <a:srgbClr val="FFFFFF"/>
                </a:solidFill>
                <a:latin typeface="Arial MT"/>
                <a:cs typeface="Arial MT"/>
              </a:rPr>
              <a:t> </a:t>
            </a:r>
            <a:r>
              <a:rPr sz="2200" spc="135" dirty="0">
                <a:solidFill>
                  <a:srgbClr val="FFFFFF"/>
                </a:solidFill>
                <a:latin typeface="Arial MT"/>
                <a:cs typeface="Arial MT"/>
              </a:rPr>
              <a:t>code</a:t>
            </a:r>
            <a:r>
              <a:rPr sz="2200" spc="-60" dirty="0">
                <a:solidFill>
                  <a:srgbClr val="FFFFFF"/>
                </a:solidFill>
                <a:latin typeface="Arial MT"/>
                <a:cs typeface="Arial MT"/>
              </a:rPr>
              <a:t> </a:t>
            </a:r>
            <a:r>
              <a:rPr sz="2200" spc="120" dirty="0">
                <a:solidFill>
                  <a:srgbClr val="FFFFFF"/>
                </a:solidFill>
                <a:latin typeface="Arial MT"/>
                <a:cs typeface="Arial MT"/>
              </a:rPr>
              <a:t>block</a:t>
            </a:r>
            <a:endParaRPr sz="2200" dirty="0">
              <a:latin typeface="Arial MT"/>
              <a:cs typeface="Arial MT"/>
            </a:endParaRPr>
          </a:p>
          <a:p>
            <a:pPr marL="755650" lvl="1" indent="-285750">
              <a:spcBef>
                <a:spcPts val="225"/>
              </a:spcBef>
              <a:buChar char="–"/>
              <a:tabLst>
                <a:tab pos="755015" algn="l"/>
                <a:tab pos="755650" algn="l"/>
              </a:tabLst>
            </a:pPr>
            <a:r>
              <a:rPr sz="2200" spc="125" dirty="0">
                <a:solidFill>
                  <a:srgbClr val="FFFFFF"/>
                </a:solidFill>
                <a:latin typeface="Arial MT"/>
                <a:cs typeface="Arial MT"/>
              </a:rPr>
              <a:t>otherwise</a:t>
            </a:r>
            <a:r>
              <a:rPr sz="2200" spc="-65" dirty="0">
                <a:solidFill>
                  <a:srgbClr val="FFFFFF"/>
                </a:solidFill>
                <a:latin typeface="Arial MT"/>
                <a:cs typeface="Arial MT"/>
              </a:rPr>
              <a:t> </a:t>
            </a:r>
            <a:r>
              <a:rPr sz="2200" spc="55" dirty="0">
                <a:solidFill>
                  <a:srgbClr val="FFFFFF"/>
                </a:solidFill>
                <a:latin typeface="Arial MT"/>
                <a:cs typeface="Arial MT"/>
              </a:rPr>
              <a:t>(False),</a:t>
            </a:r>
            <a:r>
              <a:rPr sz="2200" spc="-65" dirty="0">
                <a:solidFill>
                  <a:srgbClr val="FFFFFF"/>
                </a:solidFill>
                <a:latin typeface="Arial MT"/>
                <a:cs typeface="Arial MT"/>
              </a:rPr>
              <a:t> </a:t>
            </a:r>
            <a:r>
              <a:rPr sz="2200" spc="135" dirty="0">
                <a:solidFill>
                  <a:srgbClr val="FFFFFF"/>
                </a:solidFill>
                <a:latin typeface="Arial MT"/>
                <a:cs typeface="Arial MT"/>
              </a:rPr>
              <a:t>it</a:t>
            </a:r>
            <a:r>
              <a:rPr sz="2200" spc="-65" dirty="0">
                <a:solidFill>
                  <a:srgbClr val="FFFFFF"/>
                </a:solidFill>
                <a:latin typeface="Arial MT"/>
                <a:cs typeface="Arial MT"/>
              </a:rPr>
              <a:t> </a:t>
            </a:r>
            <a:r>
              <a:rPr sz="2200" spc="125" dirty="0">
                <a:solidFill>
                  <a:srgbClr val="FFFFFF"/>
                </a:solidFill>
                <a:latin typeface="Arial MT"/>
                <a:cs typeface="Arial MT"/>
              </a:rPr>
              <a:t>will</a:t>
            </a:r>
            <a:r>
              <a:rPr sz="2200" spc="-65" dirty="0">
                <a:solidFill>
                  <a:srgbClr val="FFFFFF"/>
                </a:solidFill>
                <a:latin typeface="Arial MT"/>
                <a:cs typeface="Arial MT"/>
              </a:rPr>
              <a:t> </a:t>
            </a:r>
            <a:r>
              <a:rPr sz="2200" spc="125" dirty="0">
                <a:solidFill>
                  <a:srgbClr val="FFFFFF"/>
                </a:solidFill>
                <a:latin typeface="Arial MT"/>
                <a:cs typeface="Arial MT"/>
              </a:rPr>
              <a:t>stop</a:t>
            </a:r>
            <a:r>
              <a:rPr sz="2200" spc="-65"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10" dirty="0">
                <a:solidFill>
                  <a:srgbClr val="FFFFFF"/>
                </a:solidFill>
                <a:latin typeface="Arial MT"/>
                <a:cs typeface="Arial MT"/>
              </a:rPr>
              <a:t>loop</a:t>
            </a:r>
            <a:endParaRPr sz="2200" dirty="0">
              <a:latin typeface="Arial MT"/>
              <a:cs typeface="Arial MT"/>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93950" y="486156"/>
            <a:ext cx="7404734" cy="695960"/>
          </a:xfrm>
          <a:prstGeom prst="rect">
            <a:avLst/>
          </a:prstGeom>
        </p:spPr>
        <p:txBody>
          <a:bodyPr vert="horz" wrap="square" lIns="0" tIns="12700" rIns="0" bIns="0" rtlCol="0" anchor="ctr">
            <a:spAutoFit/>
          </a:bodyPr>
          <a:lstStyle/>
          <a:p>
            <a:pPr marL="12700">
              <a:lnSpc>
                <a:spcPct val="100000"/>
              </a:lnSpc>
              <a:spcBef>
                <a:spcPts val="100"/>
              </a:spcBef>
            </a:pPr>
            <a:r>
              <a:rPr sz="4400" spc="180" dirty="0"/>
              <a:t>Simple</a:t>
            </a:r>
            <a:r>
              <a:rPr sz="4400" spc="-135" dirty="0"/>
              <a:t> </a:t>
            </a:r>
            <a:r>
              <a:rPr sz="4400" spc="235" dirty="0">
                <a:solidFill>
                  <a:srgbClr val="FF0000"/>
                </a:solidFill>
              </a:rPr>
              <a:t>while</a:t>
            </a:r>
            <a:r>
              <a:rPr sz="4400" spc="-130" dirty="0">
                <a:solidFill>
                  <a:srgbClr val="FF0000"/>
                </a:solidFill>
              </a:rPr>
              <a:t> </a:t>
            </a:r>
            <a:r>
              <a:rPr sz="4400" spc="229" dirty="0"/>
              <a:t>Loop</a:t>
            </a:r>
            <a:r>
              <a:rPr sz="4400" spc="-130" dirty="0"/>
              <a:t> </a:t>
            </a:r>
            <a:r>
              <a:rPr sz="4400" spc="160" dirty="0"/>
              <a:t>Example</a:t>
            </a:r>
            <a:endParaRPr sz="4400"/>
          </a:p>
        </p:txBody>
      </p:sp>
      <p:sp>
        <p:nvSpPr>
          <p:cNvPr id="3" name="object 3"/>
          <p:cNvSpPr txBox="1"/>
          <p:nvPr/>
        </p:nvSpPr>
        <p:spPr>
          <a:xfrm>
            <a:off x="1781417" y="2066035"/>
            <a:ext cx="4653915" cy="3067122"/>
          </a:xfrm>
          <a:prstGeom prst="rect">
            <a:avLst/>
          </a:prstGeom>
        </p:spPr>
        <p:txBody>
          <a:bodyPr vert="horz" wrap="square" lIns="0" tIns="12700" rIns="0" bIns="0" rtlCol="0">
            <a:spAutoFit/>
          </a:bodyPr>
          <a:lstStyle/>
          <a:p>
            <a:pPr marL="12700">
              <a:spcBef>
                <a:spcPts val="100"/>
              </a:spcBef>
            </a:pPr>
            <a:r>
              <a:rPr sz="2400" spc="145" dirty="0">
                <a:solidFill>
                  <a:srgbClr val="FFFFFF"/>
                </a:solidFill>
                <a:latin typeface="Arial MT"/>
                <a:cs typeface="Arial MT"/>
              </a:rPr>
              <a:t>count</a:t>
            </a:r>
            <a:r>
              <a:rPr sz="2400" spc="-95" dirty="0">
                <a:solidFill>
                  <a:srgbClr val="FFFFFF"/>
                </a:solidFill>
                <a:latin typeface="Arial MT"/>
                <a:cs typeface="Arial MT"/>
              </a:rPr>
              <a:t> </a:t>
            </a:r>
            <a:r>
              <a:rPr sz="2400" spc="-5" dirty="0">
                <a:solidFill>
                  <a:srgbClr val="FFFFFF"/>
                </a:solidFill>
                <a:latin typeface="Arial MT"/>
                <a:cs typeface="Arial MT"/>
              </a:rPr>
              <a:t>=</a:t>
            </a:r>
            <a:r>
              <a:rPr sz="2400" spc="-90" dirty="0">
                <a:solidFill>
                  <a:srgbClr val="FFFFFF"/>
                </a:solidFill>
                <a:latin typeface="Arial MT"/>
                <a:cs typeface="Arial MT"/>
              </a:rPr>
              <a:t> </a:t>
            </a:r>
            <a:r>
              <a:rPr sz="2400" spc="90" dirty="0">
                <a:solidFill>
                  <a:srgbClr val="FFFFFF"/>
                </a:solidFill>
                <a:latin typeface="Arial MT"/>
                <a:cs typeface="Arial MT"/>
              </a:rPr>
              <a:t>0</a:t>
            </a:r>
            <a:endParaRPr sz="2400">
              <a:latin typeface="Arial MT"/>
              <a:cs typeface="Arial MT"/>
            </a:endParaRPr>
          </a:p>
          <a:p>
            <a:pPr>
              <a:spcBef>
                <a:spcPts val="40"/>
              </a:spcBef>
            </a:pPr>
            <a:endParaRPr sz="3450">
              <a:latin typeface="Arial MT"/>
              <a:cs typeface="Arial MT"/>
            </a:endParaRPr>
          </a:p>
          <a:p>
            <a:pPr marL="12700"/>
            <a:r>
              <a:rPr sz="2400" spc="125" dirty="0">
                <a:solidFill>
                  <a:srgbClr val="FF0000"/>
                </a:solidFill>
                <a:latin typeface="Arial MT"/>
                <a:cs typeface="Arial MT"/>
              </a:rPr>
              <a:t>while</a:t>
            </a:r>
            <a:r>
              <a:rPr sz="2400" spc="-85" dirty="0">
                <a:solidFill>
                  <a:srgbClr val="FF0000"/>
                </a:solidFill>
                <a:latin typeface="Arial MT"/>
                <a:cs typeface="Arial MT"/>
              </a:rPr>
              <a:t> </a:t>
            </a:r>
            <a:r>
              <a:rPr sz="2400" spc="145" dirty="0">
                <a:solidFill>
                  <a:srgbClr val="FFFFFF"/>
                </a:solidFill>
                <a:latin typeface="Arial MT"/>
                <a:cs typeface="Arial MT"/>
              </a:rPr>
              <a:t>count</a:t>
            </a:r>
            <a:r>
              <a:rPr sz="2400" spc="-85" dirty="0">
                <a:solidFill>
                  <a:srgbClr val="FFFFFF"/>
                </a:solidFill>
                <a:latin typeface="Arial MT"/>
                <a:cs typeface="Arial MT"/>
              </a:rPr>
              <a:t> </a:t>
            </a:r>
            <a:r>
              <a:rPr sz="2400" spc="-5" dirty="0">
                <a:solidFill>
                  <a:srgbClr val="D32CFF"/>
                </a:solidFill>
                <a:latin typeface="Arial MT"/>
                <a:cs typeface="Arial MT"/>
              </a:rPr>
              <a:t>&lt;</a:t>
            </a:r>
            <a:r>
              <a:rPr sz="2400" spc="-80" dirty="0">
                <a:solidFill>
                  <a:srgbClr val="D32CFF"/>
                </a:solidFill>
                <a:latin typeface="Arial MT"/>
                <a:cs typeface="Arial MT"/>
              </a:rPr>
              <a:t> </a:t>
            </a:r>
            <a:r>
              <a:rPr sz="2400" spc="85" dirty="0">
                <a:solidFill>
                  <a:srgbClr val="FFFFFF"/>
                </a:solidFill>
                <a:latin typeface="Arial MT"/>
                <a:cs typeface="Arial MT"/>
              </a:rPr>
              <a:t>6</a:t>
            </a:r>
            <a:r>
              <a:rPr sz="2400" spc="85" dirty="0">
                <a:solidFill>
                  <a:srgbClr val="FF0000"/>
                </a:solidFill>
                <a:latin typeface="Arial MT"/>
                <a:cs typeface="Arial MT"/>
              </a:rPr>
              <a:t>:</a:t>
            </a:r>
            <a:endParaRPr sz="2400">
              <a:latin typeface="Arial MT"/>
              <a:cs typeface="Arial MT"/>
            </a:endParaRPr>
          </a:p>
          <a:p>
            <a:pPr marL="469265" marR="5080">
              <a:lnSpc>
                <a:spcPct val="118300"/>
              </a:lnSpc>
              <a:spcBef>
                <a:spcPts val="95"/>
              </a:spcBef>
            </a:pPr>
            <a:r>
              <a:rPr sz="2400" spc="135" dirty="0">
                <a:solidFill>
                  <a:srgbClr val="D32CFF"/>
                </a:solidFill>
                <a:latin typeface="Arial MT"/>
                <a:cs typeface="Arial MT"/>
              </a:rPr>
              <a:t>print(</a:t>
            </a:r>
            <a:r>
              <a:rPr sz="2400" spc="135" dirty="0">
                <a:solidFill>
                  <a:srgbClr val="FFFFFF"/>
                </a:solidFill>
                <a:latin typeface="Arial MT"/>
                <a:cs typeface="Arial MT"/>
              </a:rPr>
              <a:t>“The</a:t>
            </a:r>
            <a:r>
              <a:rPr sz="2400" spc="-75" dirty="0">
                <a:solidFill>
                  <a:srgbClr val="FFFFFF"/>
                </a:solidFill>
                <a:latin typeface="Arial MT"/>
                <a:cs typeface="Arial MT"/>
              </a:rPr>
              <a:t> </a:t>
            </a:r>
            <a:r>
              <a:rPr sz="2400" spc="145" dirty="0">
                <a:solidFill>
                  <a:srgbClr val="FFFFFF"/>
                </a:solidFill>
                <a:latin typeface="Arial MT"/>
                <a:cs typeface="Arial MT"/>
              </a:rPr>
              <a:t>count</a:t>
            </a:r>
            <a:r>
              <a:rPr sz="2400" spc="-75" dirty="0">
                <a:solidFill>
                  <a:srgbClr val="FFFFFF"/>
                </a:solidFill>
                <a:latin typeface="Arial MT"/>
                <a:cs typeface="Arial MT"/>
              </a:rPr>
              <a:t> </a:t>
            </a:r>
            <a:r>
              <a:rPr sz="2400" spc="95" dirty="0">
                <a:solidFill>
                  <a:srgbClr val="FFFFFF"/>
                </a:solidFill>
                <a:latin typeface="Arial MT"/>
                <a:cs typeface="Arial MT"/>
              </a:rPr>
              <a:t>is:</a:t>
            </a:r>
            <a:r>
              <a:rPr sz="2400" spc="-75" dirty="0">
                <a:solidFill>
                  <a:srgbClr val="FFFFFF"/>
                </a:solidFill>
                <a:latin typeface="Arial MT"/>
                <a:cs typeface="Arial MT"/>
              </a:rPr>
              <a:t> </a:t>
            </a:r>
            <a:r>
              <a:rPr sz="2400" spc="190" dirty="0">
                <a:solidFill>
                  <a:srgbClr val="FFFFFF"/>
                </a:solidFill>
                <a:latin typeface="Arial MT"/>
                <a:cs typeface="Arial MT"/>
              </a:rPr>
              <a:t>”,</a:t>
            </a:r>
            <a:r>
              <a:rPr sz="2400" spc="-75" dirty="0">
                <a:solidFill>
                  <a:srgbClr val="FFFFFF"/>
                </a:solidFill>
                <a:latin typeface="Arial MT"/>
                <a:cs typeface="Arial MT"/>
              </a:rPr>
              <a:t> </a:t>
            </a:r>
            <a:r>
              <a:rPr sz="2400" spc="130" dirty="0">
                <a:solidFill>
                  <a:srgbClr val="FFFFFF"/>
                </a:solidFill>
                <a:latin typeface="Arial MT"/>
                <a:cs typeface="Arial MT"/>
              </a:rPr>
              <a:t>count</a:t>
            </a:r>
            <a:r>
              <a:rPr sz="2400" spc="130" dirty="0">
                <a:solidFill>
                  <a:srgbClr val="D32CFF"/>
                </a:solidFill>
                <a:latin typeface="Arial MT"/>
                <a:cs typeface="Arial MT"/>
              </a:rPr>
              <a:t>) </a:t>
            </a:r>
            <a:r>
              <a:rPr sz="2400" spc="-650" dirty="0">
                <a:solidFill>
                  <a:srgbClr val="D32CFF"/>
                </a:solidFill>
                <a:latin typeface="Arial MT"/>
                <a:cs typeface="Arial MT"/>
              </a:rPr>
              <a:t> </a:t>
            </a:r>
            <a:r>
              <a:rPr sz="2400" spc="145" dirty="0">
                <a:solidFill>
                  <a:srgbClr val="FFFFFF"/>
                </a:solidFill>
                <a:latin typeface="Arial MT"/>
                <a:cs typeface="Arial MT"/>
              </a:rPr>
              <a:t>count</a:t>
            </a:r>
            <a:r>
              <a:rPr sz="2400" spc="-75" dirty="0">
                <a:solidFill>
                  <a:srgbClr val="FFFFFF"/>
                </a:solidFill>
                <a:latin typeface="Arial MT"/>
                <a:cs typeface="Arial MT"/>
              </a:rPr>
              <a:t> </a:t>
            </a:r>
            <a:r>
              <a:rPr sz="2400" spc="-5" dirty="0">
                <a:solidFill>
                  <a:srgbClr val="FFFFFF"/>
                </a:solidFill>
                <a:latin typeface="Arial MT"/>
                <a:cs typeface="Arial MT"/>
              </a:rPr>
              <a:t>=</a:t>
            </a:r>
            <a:r>
              <a:rPr sz="2400" spc="-70" dirty="0">
                <a:solidFill>
                  <a:srgbClr val="FFFFFF"/>
                </a:solidFill>
                <a:latin typeface="Arial MT"/>
                <a:cs typeface="Arial MT"/>
              </a:rPr>
              <a:t> </a:t>
            </a:r>
            <a:r>
              <a:rPr sz="2400" spc="145" dirty="0">
                <a:solidFill>
                  <a:srgbClr val="FFFFFF"/>
                </a:solidFill>
                <a:latin typeface="Arial MT"/>
                <a:cs typeface="Arial MT"/>
              </a:rPr>
              <a:t>count</a:t>
            </a:r>
            <a:r>
              <a:rPr sz="2400" spc="-75" dirty="0">
                <a:solidFill>
                  <a:srgbClr val="FFFFFF"/>
                </a:solidFill>
                <a:latin typeface="Arial MT"/>
                <a:cs typeface="Arial MT"/>
              </a:rPr>
              <a:t> </a:t>
            </a:r>
            <a:r>
              <a:rPr sz="2400" spc="-5" dirty="0">
                <a:solidFill>
                  <a:srgbClr val="FFFFFF"/>
                </a:solidFill>
                <a:latin typeface="Arial MT"/>
                <a:cs typeface="Arial MT"/>
              </a:rPr>
              <a:t>+</a:t>
            </a:r>
            <a:r>
              <a:rPr sz="2400" spc="-70" dirty="0">
                <a:solidFill>
                  <a:srgbClr val="FFFFFF"/>
                </a:solidFill>
                <a:latin typeface="Arial MT"/>
                <a:cs typeface="Arial MT"/>
              </a:rPr>
              <a:t> </a:t>
            </a:r>
            <a:r>
              <a:rPr sz="2400" spc="90" dirty="0">
                <a:solidFill>
                  <a:srgbClr val="FFFFFF"/>
                </a:solidFill>
                <a:latin typeface="Arial MT"/>
                <a:cs typeface="Arial MT"/>
              </a:rPr>
              <a:t>1</a:t>
            </a:r>
            <a:endParaRPr sz="2400">
              <a:latin typeface="Arial MT"/>
              <a:cs typeface="Arial MT"/>
            </a:endParaRPr>
          </a:p>
          <a:p>
            <a:pPr>
              <a:spcBef>
                <a:spcPts val="40"/>
              </a:spcBef>
            </a:pPr>
            <a:endParaRPr sz="3450">
              <a:latin typeface="Arial MT"/>
              <a:cs typeface="Arial MT"/>
            </a:endParaRPr>
          </a:p>
          <a:p>
            <a:pPr marL="12700"/>
            <a:r>
              <a:rPr sz="2400" spc="145" dirty="0">
                <a:solidFill>
                  <a:srgbClr val="D32CFF"/>
                </a:solidFill>
                <a:latin typeface="Arial MT"/>
                <a:cs typeface="Arial MT"/>
              </a:rPr>
              <a:t>print(</a:t>
            </a:r>
            <a:r>
              <a:rPr sz="2400" spc="145" dirty="0">
                <a:solidFill>
                  <a:srgbClr val="FFFFFF"/>
                </a:solidFill>
                <a:latin typeface="Arial MT"/>
                <a:cs typeface="Arial MT"/>
              </a:rPr>
              <a:t>“Good</a:t>
            </a:r>
            <a:r>
              <a:rPr sz="2400" spc="-110" dirty="0">
                <a:solidFill>
                  <a:srgbClr val="FFFFFF"/>
                </a:solidFill>
                <a:latin typeface="Arial MT"/>
                <a:cs typeface="Arial MT"/>
              </a:rPr>
              <a:t> </a:t>
            </a:r>
            <a:r>
              <a:rPr sz="2400" spc="125" dirty="0">
                <a:solidFill>
                  <a:srgbClr val="FFFFFF"/>
                </a:solidFill>
                <a:latin typeface="Arial MT"/>
                <a:cs typeface="Arial MT"/>
              </a:rPr>
              <a:t>bye!”</a:t>
            </a:r>
            <a:r>
              <a:rPr sz="2400" spc="125" dirty="0">
                <a:solidFill>
                  <a:srgbClr val="D32CFF"/>
                </a:solidFill>
                <a:latin typeface="Arial MT"/>
                <a:cs typeface="Arial MT"/>
              </a:rPr>
              <a:t>)</a:t>
            </a:r>
            <a:endParaRPr sz="2400">
              <a:latin typeface="Arial MT"/>
              <a:cs typeface="Arial MT"/>
            </a:endParaRPr>
          </a:p>
        </p:txBody>
      </p:sp>
      <p:sp>
        <p:nvSpPr>
          <p:cNvPr id="4" name="object 4"/>
          <p:cNvSpPr txBox="1">
            <a:spLocks noGrp="1"/>
          </p:cNvSpPr>
          <p:nvPr>
            <p:ph sz="half" idx="3"/>
          </p:nvPr>
        </p:nvSpPr>
        <p:spPr>
          <a:xfrm>
            <a:off x="8940686" y="1981371"/>
            <a:ext cx="2894753" cy="3613681"/>
          </a:xfrm>
          <a:prstGeom prst="rect">
            <a:avLst/>
          </a:prstGeom>
        </p:spPr>
        <p:txBody>
          <a:bodyPr vert="horz" wrap="square" lIns="0" tIns="107314" rIns="0" bIns="0" rtlCol="0">
            <a:spAutoFit/>
          </a:bodyPr>
          <a:lstStyle/>
          <a:p>
            <a:pPr marL="12700">
              <a:lnSpc>
                <a:spcPct val="100000"/>
              </a:lnSpc>
              <a:spcBef>
                <a:spcPts val="844"/>
              </a:spcBef>
            </a:pPr>
            <a:r>
              <a:rPr spc="140" dirty="0"/>
              <a:t>Output:</a:t>
            </a:r>
          </a:p>
          <a:p>
            <a:pPr marL="12700" marR="5080" algn="just">
              <a:lnSpc>
                <a:spcPct val="119900"/>
              </a:lnSpc>
              <a:spcBef>
                <a:spcPts val="65"/>
              </a:spcBef>
            </a:pPr>
            <a:r>
              <a:rPr sz="2400" spc="65" dirty="0"/>
              <a:t>The</a:t>
            </a:r>
            <a:r>
              <a:rPr sz="2400" spc="-90" dirty="0"/>
              <a:t> </a:t>
            </a:r>
            <a:r>
              <a:rPr sz="2400" spc="145" dirty="0"/>
              <a:t>count</a:t>
            </a:r>
            <a:r>
              <a:rPr sz="2400" spc="-90" dirty="0"/>
              <a:t> </a:t>
            </a:r>
            <a:r>
              <a:rPr sz="2400" spc="95" dirty="0"/>
              <a:t>is:</a:t>
            </a:r>
            <a:r>
              <a:rPr sz="2400" spc="-90" dirty="0"/>
              <a:t> </a:t>
            </a:r>
            <a:r>
              <a:rPr sz="2400" spc="90" dirty="0"/>
              <a:t>0 </a:t>
            </a:r>
            <a:r>
              <a:rPr sz="2400" spc="-655" dirty="0"/>
              <a:t> </a:t>
            </a:r>
            <a:r>
              <a:rPr sz="2400" spc="65" dirty="0"/>
              <a:t>The</a:t>
            </a:r>
            <a:r>
              <a:rPr sz="2400" spc="-90" dirty="0"/>
              <a:t> </a:t>
            </a:r>
            <a:r>
              <a:rPr sz="2400" spc="145" dirty="0"/>
              <a:t>count</a:t>
            </a:r>
            <a:r>
              <a:rPr sz="2400" spc="-90" dirty="0"/>
              <a:t> </a:t>
            </a:r>
            <a:r>
              <a:rPr sz="2400" spc="95" dirty="0"/>
              <a:t>is:</a:t>
            </a:r>
            <a:r>
              <a:rPr sz="2400" spc="-90" dirty="0"/>
              <a:t> </a:t>
            </a:r>
            <a:r>
              <a:rPr sz="2400" spc="90" dirty="0"/>
              <a:t>1 </a:t>
            </a:r>
            <a:r>
              <a:rPr sz="2400" spc="-655" dirty="0"/>
              <a:t> </a:t>
            </a:r>
            <a:r>
              <a:rPr sz="2400" spc="65" dirty="0"/>
              <a:t>The</a:t>
            </a:r>
            <a:r>
              <a:rPr sz="2400" spc="-90" dirty="0"/>
              <a:t> </a:t>
            </a:r>
            <a:r>
              <a:rPr sz="2400" spc="145" dirty="0"/>
              <a:t>count</a:t>
            </a:r>
            <a:r>
              <a:rPr sz="2400" spc="-90" dirty="0"/>
              <a:t> </a:t>
            </a:r>
            <a:r>
              <a:rPr sz="2400" spc="95" dirty="0"/>
              <a:t>is:</a:t>
            </a:r>
            <a:r>
              <a:rPr sz="2400" spc="-90" dirty="0"/>
              <a:t> </a:t>
            </a:r>
            <a:r>
              <a:rPr sz="2400" spc="90" dirty="0"/>
              <a:t>2 </a:t>
            </a:r>
            <a:r>
              <a:rPr sz="2400" spc="-655" dirty="0"/>
              <a:t> </a:t>
            </a:r>
            <a:r>
              <a:rPr sz="2400" spc="65" dirty="0"/>
              <a:t>The</a:t>
            </a:r>
            <a:r>
              <a:rPr sz="2400" spc="-90" dirty="0"/>
              <a:t> </a:t>
            </a:r>
            <a:r>
              <a:rPr sz="2400" spc="145" dirty="0"/>
              <a:t>count</a:t>
            </a:r>
            <a:r>
              <a:rPr sz="2400" spc="-90" dirty="0"/>
              <a:t> </a:t>
            </a:r>
            <a:r>
              <a:rPr sz="2400" spc="95" dirty="0"/>
              <a:t>is:</a:t>
            </a:r>
            <a:r>
              <a:rPr sz="2400" spc="-90" dirty="0"/>
              <a:t> </a:t>
            </a:r>
            <a:r>
              <a:rPr sz="2400" spc="90" dirty="0"/>
              <a:t>3 </a:t>
            </a:r>
            <a:r>
              <a:rPr sz="2400" spc="-655" dirty="0"/>
              <a:t> </a:t>
            </a:r>
            <a:r>
              <a:rPr sz="2400" spc="65" dirty="0"/>
              <a:t>The</a:t>
            </a:r>
            <a:r>
              <a:rPr sz="2400" spc="-90" dirty="0"/>
              <a:t> </a:t>
            </a:r>
            <a:r>
              <a:rPr sz="2400" spc="145" dirty="0"/>
              <a:t>count</a:t>
            </a:r>
            <a:r>
              <a:rPr sz="2400" spc="-90" dirty="0"/>
              <a:t> </a:t>
            </a:r>
            <a:r>
              <a:rPr sz="2400" spc="95" dirty="0"/>
              <a:t>is:</a:t>
            </a:r>
            <a:r>
              <a:rPr sz="2400" spc="-90" dirty="0"/>
              <a:t> </a:t>
            </a:r>
            <a:r>
              <a:rPr sz="2400" spc="90" dirty="0"/>
              <a:t>4 </a:t>
            </a:r>
            <a:r>
              <a:rPr sz="2400" spc="-655" dirty="0"/>
              <a:t> </a:t>
            </a:r>
            <a:r>
              <a:rPr sz="2400" spc="65" dirty="0"/>
              <a:t>The</a:t>
            </a:r>
            <a:r>
              <a:rPr sz="2400" spc="-90" dirty="0"/>
              <a:t> </a:t>
            </a:r>
            <a:r>
              <a:rPr sz="2400" spc="145" dirty="0"/>
              <a:t>count</a:t>
            </a:r>
            <a:r>
              <a:rPr sz="2400" spc="-90" dirty="0"/>
              <a:t> </a:t>
            </a:r>
            <a:r>
              <a:rPr sz="2400" spc="95" dirty="0"/>
              <a:t>is:</a:t>
            </a:r>
            <a:r>
              <a:rPr sz="2400" spc="-90" dirty="0"/>
              <a:t> </a:t>
            </a:r>
            <a:r>
              <a:rPr sz="2400" spc="90" dirty="0"/>
              <a:t>5 </a:t>
            </a:r>
            <a:r>
              <a:rPr sz="2400" spc="-655" dirty="0"/>
              <a:t> </a:t>
            </a:r>
            <a:r>
              <a:rPr sz="2400" spc="105" dirty="0"/>
              <a:t>Good</a:t>
            </a:r>
            <a:r>
              <a:rPr sz="2400" spc="-80" dirty="0"/>
              <a:t> </a:t>
            </a:r>
            <a:r>
              <a:rPr sz="2400" spc="100" dirty="0"/>
              <a:t>bye!</a:t>
            </a:r>
            <a:endParaRPr sz="2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23293" y="486156"/>
            <a:ext cx="7745730" cy="695960"/>
          </a:xfrm>
          <a:prstGeom prst="rect">
            <a:avLst/>
          </a:prstGeom>
        </p:spPr>
        <p:txBody>
          <a:bodyPr vert="horz" wrap="square" lIns="0" tIns="12700" rIns="0" bIns="0" rtlCol="0" anchor="ctr">
            <a:spAutoFit/>
          </a:bodyPr>
          <a:lstStyle/>
          <a:p>
            <a:pPr marL="12700">
              <a:lnSpc>
                <a:spcPct val="100000"/>
              </a:lnSpc>
              <a:spcBef>
                <a:spcPts val="100"/>
              </a:spcBef>
            </a:pPr>
            <a:r>
              <a:rPr spc="254" dirty="0"/>
              <a:t>Another</a:t>
            </a:r>
            <a:r>
              <a:rPr spc="-125" dirty="0"/>
              <a:t> </a:t>
            </a:r>
            <a:r>
              <a:rPr spc="235" dirty="0">
                <a:solidFill>
                  <a:srgbClr val="FF0000"/>
                </a:solidFill>
              </a:rPr>
              <a:t>while</a:t>
            </a:r>
            <a:r>
              <a:rPr spc="-130" dirty="0">
                <a:solidFill>
                  <a:srgbClr val="FF0000"/>
                </a:solidFill>
              </a:rPr>
              <a:t> </a:t>
            </a:r>
            <a:r>
              <a:rPr spc="229" dirty="0"/>
              <a:t>Loop</a:t>
            </a:r>
            <a:r>
              <a:rPr spc="-130" dirty="0"/>
              <a:t> </a:t>
            </a:r>
            <a:r>
              <a:rPr spc="160" dirty="0"/>
              <a:t>Example</a:t>
            </a:r>
            <a:endParaRPr/>
          </a:p>
        </p:txBody>
      </p:sp>
      <p:sp>
        <p:nvSpPr>
          <p:cNvPr id="3" name="object 3"/>
          <p:cNvSpPr txBox="1"/>
          <p:nvPr/>
        </p:nvSpPr>
        <p:spPr>
          <a:xfrm>
            <a:off x="2059940" y="1583436"/>
            <a:ext cx="7447280" cy="4197944"/>
          </a:xfrm>
          <a:prstGeom prst="rect">
            <a:avLst/>
          </a:prstGeom>
        </p:spPr>
        <p:txBody>
          <a:bodyPr vert="horz" wrap="square" lIns="0" tIns="60325" rIns="0" bIns="0" rtlCol="0">
            <a:spAutoFit/>
          </a:bodyPr>
          <a:lstStyle/>
          <a:p>
            <a:pPr marL="355600" marR="388620" indent="-342900">
              <a:lnSpc>
                <a:spcPts val="2780"/>
              </a:lnSpc>
              <a:spcBef>
                <a:spcPts val="475"/>
              </a:spcBef>
              <a:buChar char="•"/>
              <a:tabLst>
                <a:tab pos="354965" algn="l"/>
                <a:tab pos="355600" algn="l"/>
              </a:tabLst>
            </a:pPr>
            <a:r>
              <a:rPr sz="2600" spc="114" dirty="0">
                <a:solidFill>
                  <a:srgbClr val="FFFFFF"/>
                </a:solidFill>
                <a:latin typeface="Arial MT"/>
                <a:cs typeface="Arial MT"/>
              </a:rPr>
              <a:t>Assume</a:t>
            </a:r>
            <a:r>
              <a:rPr sz="2600" spc="-75" dirty="0">
                <a:solidFill>
                  <a:srgbClr val="FFFFFF"/>
                </a:solidFill>
                <a:latin typeface="Arial MT"/>
                <a:cs typeface="Arial MT"/>
              </a:rPr>
              <a:t> </a:t>
            </a:r>
            <a:r>
              <a:rPr sz="2600" spc="105" dirty="0">
                <a:solidFill>
                  <a:srgbClr val="FFFFFF"/>
                </a:solidFill>
                <a:latin typeface="Arial MT"/>
                <a:cs typeface="Arial MT"/>
              </a:rPr>
              <a:t>you</a:t>
            </a:r>
            <a:r>
              <a:rPr sz="2600" spc="-70" dirty="0">
                <a:solidFill>
                  <a:srgbClr val="FFFFFF"/>
                </a:solidFill>
                <a:latin typeface="Arial MT"/>
                <a:cs typeface="Arial MT"/>
              </a:rPr>
              <a:t> </a:t>
            </a:r>
            <a:r>
              <a:rPr sz="2600" spc="155" dirty="0">
                <a:solidFill>
                  <a:srgbClr val="FFFFFF"/>
                </a:solidFill>
                <a:latin typeface="Arial MT"/>
                <a:cs typeface="Arial MT"/>
              </a:rPr>
              <a:t>want</a:t>
            </a:r>
            <a:r>
              <a:rPr sz="2600" spc="-70" dirty="0">
                <a:solidFill>
                  <a:srgbClr val="FFFFFF"/>
                </a:solidFill>
                <a:latin typeface="Arial MT"/>
                <a:cs typeface="Arial MT"/>
              </a:rPr>
              <a:t> </a:t>
            </a:r>
            <a:r>
              <a:rPr sz="2600" spc="160" dirty="0">
                <a:solidFill>
                  <a:srgbClr val="FFFFFF"/>
                </a:solidFill>
                <a:latin typeface="Arial MT"/>
                <a:cs typeface="Arial MT"/>
              </a:rPr>
              <a:t>to</a:t>
            </a:r>
            <a:r>
              <a:rPr sz="2600" spc="-70" dirty="0">
                <a:solidFill>
                  <a:srgbClr val="FFFFFF"/>
                </a:solidFill>
                <a:latin typeface="Arial MT"/>
                <a:cs typeface="Arial MT"/>
              </a:rPr>
              <a:t> </a:t>
            </a:r>
            <a:r>
              <a:rPr sz="2600" spc="145" dirty="0">
                <a:solidFill>
                  <a:srgbClr val="FFFFFF"/>
                </a:solidFill>
                <a:latin typeface="Arial MT"/>
                <a:cs typeface="Arial MT"/>
              </a:rPr>
              <a:t>input</a:t>
            </a:r>
            <a:r>
              <a:rPr sz="2600" spc="-70" dirty="0">
                <a:solidFill>
                  <a:srgbClr val="FFFFFF"/>
                </a:solidFill>
                <a:latin typeface="Arial MT"/>
                <a:cs typeface="Arial MT"/>
              </a:rPr>
              <a:t> </a:t>
            </a:r>
            <a:r>
              <a:rPr sz="2600" spc="114" dirty="0">
                <a:solidFill>
                  <a:srgbClr val="FFFFFF"/>
                </a:solidFill>
                <a:latin typeface="Arial MT"/>
                <a:cs typeface="Arial MT"/>
              </a:rPr>
              <a:t>all</a:t>
            </a:r>
            <a:r>
              <a:rPr sz="2600" spc="-80" dirty="0">
                <a:solidFill>
                  <a:srgbClr val="FFFFFF"/>
                </a:solidFill>
                <a:latin typeface="Arial MT"/>
                <a:cs typeface="Arial MT"/>
              </a:rPr>
              <a:t> </a:t>
            </a:r>
            <a:r>
              <a:rPr sz="2600" spc="140" dirty="0">
                <a:solidFill>
                  <a:srgbClr val="FFFFFF"/>
                </a:solidFill>
                <a:latin typeface="Arial MT"/>
                <a:cs typeface="Arial MT"/>
              </a:rPr>
              <a:t>the</a:t>
            </a:r>
            <a:r>
              <a:rPr sz="2600" spc="-70" dirty="0">
                <a:solidFill>
                  <a:srgbClr val="FFFFFF"/>
                </a:solidFill>
                <a:latin typeface="Arial MT"/>
                <a:cs typeface="Arial MT"/>
              </a:rPr>
              <a:t> </a:t>
            </a:r>
            <a:r>
              <a:rPr sz="2600" spc="110" dirty="0">
                <a:solidFill>
                  <a:srgbClr val="FFFFFF"/>
                </a:solidFill>
                <a:latin typeface="Arial MT"/>
                <a:cs typeface="Arial MT"/>
              </a:rPr>
              <a:t>names</a:t>
            </a:r>
            <a:r>
              <a:rPr sz="2600" spc="-70" dirty="0">
                <a:solidFill>
                  <a:srgbClr val="FFFFFF"/>
                </a:solidFill>
                <a:latin typeface="Arial MT"/>
                <a:cs typeface="Arial MT"/>
              </a:rPr>
              <a:t> </a:t>
            </a:r>
            <a:r>
              <a:rPr sz="2600" spc="130" dirty="0">
                <a:solidFill>
                  <a:srgbClr val="FFFFFF"/>
                </a:solidFill>
                <a:latin typeface="Arial MT"/>
                <a:cs typeface="Arial MT"/>
              </a:rPr>
              <a:t>of </a:t>
            </a:r>
            <a:r>
              <a:rPr sz="2600" spc="-710" dirty="0">
                <a:solidFill>
                  <a:srgbClr val="FFFFFF"/>
                </a:solidFill>
                <a:latin typeface="Arial MT"/>
                <a:cs typeface="Arial MT"/>
              </a:rPr>
              <a:t> </a:t>
            </a:r>
            <a:r>
              <a:rPr sz="2600" spc="140" dirty="0">
                <a:solidFill>
                  <a:srgbClr val="FFFFFF"/>
                </a:solidFill>
                <a:latin typeface="Arial MT"/>
                <a:cs typeface="Arial MT"/>
              </a:rPr>
              <a:t>students</a:t>
            </a:r>
            <a:r>
              <a:rPr sz="2600" spc="-75" dirty="0">
                <a:solidFill>
                  <a:srgbClr val="FFFFFF"/>
                </a:solidFill>
                <a:latin typeface="Arial MT"/>
                <a:cs typeface="Arial MT"/>
              </a:rPr>
              <a:t> </a:t>
            </a:r>
            <a:r>
              <a:rPr sz="2600" spc="120" dirty="0">
                <a:solidFill>
                  <a:srgbClr val="FFFFFF"/>
                </a:solidFill>
                <a:latin typeface="Arial MT"/>
                <a:cs typeface="Arial MT"/>
              </a:rPr>
              <a:t>in</a:t>
            </a:r>
            <a:r>
              <a:rPr sz="2600" spc="-70" dirty="0">
                <a:solidFill>
                  <a:srgbClr val="FFFFFF"/>
                </a:solidFill>
                <a:latin typeface="Arial MT"/>
                <a:cs typeface="Arial MT"/>
              </a:rPr>
              <a:t> </a:t>
            </a:r>
            <a:r>
              <a:rPr sz="2600" spc="135" dirty="0">
                <a:solidFill>
                  <a:srgbClr val="FFFFFF"/>
                </a:solidFill>
                <a:latin typeface="Arial MT"/>
                <a:cs typeface="Arial MT"/>
              </a:rPr>
              <a:t>this</a:t>
            </a:r>
            <a:r>
              <a:rPr sz="2600" spc="-70" dirty="0">
                <a:solidFill>
                  <a:srgbClr val="FFFFFF"/>
                </a:solidFill>
                <a:latin typeface="Arial MT"/>
                <a:cs typeface="Arial MT"/>
              </a:rPr>
              <a:t> </a:t>
            </a:r>
            <a:r>
              <a:rPr sz="2600" spc="125" dirty="0">
                <a:solidFill>
                  <a:srgbClr val="FFFFFF"/>
                </a:solidFill>
                <a:latin typeface="Arial MT"/>
                <a:cs typeface="Arial MT"/>
              </a:rPr>
              <a:t>class</a:t>
            </a:r>
            <a:r>
              <a:rPr sz="2600" spc="-70" dirty="0">
                <a:solidFill>
                  <a:srgbClr val="FFFFFF"/>
                </a:solidFill>
                <a:latin typeface="Arial MT"/>
                <a:cs typeface="Arial MT"/>
              </a:rPr>
              <a:t> </a:t>
            </a:r>
            <a:r>
              <a:rPr sz="2600" spc="140" dirty="0">
                <a:solidFill>
                  <a:srgbClr val="FFFFFF"/>
                </a:solidFill>
                <a:latin typeface="Arial MT"/>
                <a:cs typeface="Arial MT"/>
              </a:rPr>
              <a:t>into</a:t>
            </a:r>
            <a:r>
              <a:rPr sz="2600" spc="-70" dirty="0">
                <a:solidFill>
                  <a:srgbClr val="FFFFFF"/>
                </a:solidFill>
                <a:latin typeface="Arial MT"/>
                <a:cs typeface="Arial MT"/>
              </a:rPr>
              <a:t> </a:t>
            </a:r>
            <a:r>
              <a:rPr sz="2600" spc="95" dirty="0">
                <a:solidFill>
                  <a:srgbClr val="FFFFFF"/>
                </a:solidFill>
                <a:latin typeface="Arial MT"/>
                <a:cs typeface="Arial MT"/>
              </a:rPr>
              <a:t>a</a:t>
            </a:r>
            <a:r>
              <a:rPr sz="2600" spc="-75" dirty="0">
                <a:solidFill>
                  <a:srgbClr val="FFFFFF"/>
                </a:solidFill>
                <a:latin typeface="Arial MT"/>
                <a:cs typeface="Arial MT"/>
              </a:rPr>
              <a:t> </a:t>
            </a:r>
            <a:r>
              <a:rPr sz="2600" spc="135" dirty="0">
                <a:solidFill>
                  <a:srgbClr val="FFFFFF"/>
                </a:solidFill>
                <a:latin typeface="Arial MT"/>
                <a:cs typeface="Arial MT"/>
              </a:rPr>
              <a:t>list</a:t>
            </a:r>
            <a:endParaRPr sz="2600">
              <a:latin typeface="Arial MT"/>
              <a:cs typeface="Arial MT"/>
            </a:endParaRPr>
          </a:p>
          <a:p>
            <a:pPr marL="755650" lvl="1" indent="-285750">
              <a:spcBef>
                <a:spcPts val="360"/>
              </a:spcBef>
              <a:buChar char="–"/>
              <a:tabLst>
                <a:tab pos="755650" algn="l"/>
              </a:tabLst>
            </a:pPr>
            <a:r>
              <a:rPr sz="2400" spc="80" dirty="0">
                <a:solidFill>
                  <a:srgbClr val="FFFFFF"/>
                </a:solidFill>
                <a:latin typeface="Arial MT"/>
                <a:cs typeface="Arial MT"/>
              </a:rPr>
              <a:t>Will</a:t>
            </a:r>
            <a:r>
              <a:rPr sz="2400" spc="-80" dirty="0">
                <a:solidFill>
                  <a:srgbClr val="FFFFFF"/>
                </a:solidFill>
                <a:latin typeface="Arial MT"/>
                <a:cs typeface="Arial MT"/>
              </a:rPr>
              <a:t> </a:t>
            </a:r>
            <a:r>
              <a:rPr sz="2400" spc="95" dirty="0">
                <a:solidFill>
                  <a:srgbClr val="FFFFFF"/>
                </a:solidFill>
                <a:latin typeface="Arial MT"/>
                <a:cs typeface="Arial MT"/>
              </a:rPr>
              <a:t>you</a:t>
            </a:r>
            <a:r>
              <a:rPr sz="2400" spc="-75" dirty="0">
                <a:solidFill>
                  <a:srgbClr val="FFFFFF"/>
                </a:solidFill>
                <a:latin typeface="Arial MT"/>
                <a:cs typeface="Arial MT"/>
              </a:rPr>
              <a:t> </a:t>
            </a:r>
            <a:r>
              <a:rPr sz="2400" spc="165" dirty="0">
                <a:solidFill>
                  <a:srgbClr val="FFFFFF"/>
                </a:solidFill>
                <a:latin typeface="Arial MT"/>
                <a:cs typeface="Arial MT"/>
              </a:rPr>
              <a:t>write</a:t>
            </a:r>
            <a:r>
              <a:rPr sz="2400" spc="-75" dirty="0">
                <a:solidFill>
                  <a:srgbClr val="FFFFFF"/>
                </a:solidFill>
                <a:latin typeface="Arial MT"/>
                <a:cs typeface="Arial MT"/>
              </a:rPr>
              <a:t> </a:t>
            </a:r>
            <a:r>
              <a:rPr sz="2400" spc="55" dirty="0">
                <a:solidFill>
                  <a:srgbClr val="FFFFFF"/>
                </a:solidFill>
                <a:latin typeface="Arial MT"/>
                <a:cs typeface="Arial MT"/>
              </a:rPr>
              <a:t>20+</a:t>
            </a:r>
            <a:r>
              <a:rPr sz="2400" spc="-75" dirty="0">
                <a:solidFill>
                  <a:srgbClr val="FFFFFF"/>
                </a:solidFill>
                <a:latin typeface="Arial MT"/>
                <a:cs typeface="Arial MT"/>
              </a:rPr>
              <a:t> </a:t>
            </a:r>
            <a:r>
              <a:rPr sz="2400" spc="135" dirty="0">
                <a:solidFill>
                  <a:srgbClr val="FFFFFF"/>
                </a:solidFill>
                <a:latin typeface="Arial MT"/>
                <a:cs typeface="Arial MT"/>
              </a:rPr>
              <a:t>input</a:t>
            </a:r>
            <a:r>
              <a:rPr sz="2400" spc="-75" dirty="0">
                <a:solidFill>
                  <a:srgbClr val="FFFFFF"/>
                </a:solidFill>
                <a:latin typeface="Arial MT"/>
                <a:cs typeface="Arial MT"/>
              </a:rPr>
              <a:t> </a:t>
            </a:r>
            <a:r>
              <a:rPr sz="2400" spc="110" dirty="0">
                <a:solidFill>
                  <a:srgbClr val="FFFFFF"/>
                </a:solidFill>
                <a:latin typeface="Arial MT"/>
                <a:cs typeface="Arial MT"/>
              </a:rPr>
              <a:t>statements?</a:t>
            </a:r>
            <a:endParaRPr sz="2400">
              <a:latin typeface="Arial MT"/>
              <a:cs typeface="Arial MT"/>
            </a:endParaRPr>
          </a:p>
          <a:p>
            <a:pPr lvl="1">
              <a:spcBef>
                <a:spcPts val="30"/>
              </a:spcBef>
              <a:buClr>
                <a:srgbClr val="FFFFFF"/>
              </a:buClr>
              <a:buFont typeface="Arial MT"/>
              <a:buChar char="–"/>
            </a:pPr>
            <a:endParaRPr sz="2950">
              <a:latin typeface="Arial MT"/>
              <a:cs typeface="Arial MT"/>
            </a:endParaRPr>
          </a:p>
          <a:p>
            <a:pPr marL="355600" indent="-342900">
              <a:buChar char="•"/>
              <a:tabLst>
                <a:tab pos="354965" algn="l"/>
                <a:tab pos="355600" algn="l"/>
              </a:tabLst>
            </a:pPr>
            <a:r>
              <a:rPr sz="2600" spc="85" dirty="0">
                <a:solidFill>
                  <a:srgbClr val="FFFFFF"/>
                </a:solidFill>
                <a:latin typeface="Arial MT"/>
                <a:cs typeface="Arial MT"/>
              </a:rPr>
              <a:t>What</a:t>
            </a:r>
            <a:r>
              <a:rPr sz="2600" spc="-80" dirty="0">
                <a:solidFill>
                  <a:srgbClr val="FFFFFF"/>
                </a:solidFill>
                <a:latin typeface="Arial MT"/>
                <a:cs typeface="Arial MT"/>
              </a:rPr>
              <a:t> </a:t>
            </a:r>
            <a:r>
              <a:rPr sz="2600" spc="130" dirty="0">
                <a:solidFill>
                  <a:srgbClr val="FFFFFF"/>
                </a:solidFill>
                <a:latin typeface="Arial MT"/>
                <a:cs typeface="Arial MT"/>
              </a:rPr>
              <a:t>if</a:t>
            </a:r>
            <a:r>
              <a:rPr sz="2600" spc="200" dirty="0">
                <a:solidFill>
                  <a:srgbClr val="FFFFFF"/>
                </a:solidFill>
                <a:latin typeface="Arial MT"/>
                <a:cs typeface="Arial MT"/>
              </a:rPr>
              <a:t> </a:t>
            </a:r>
            <a:r>
              <a:rPr sz="2600" spc="160" dirty="0">
                <a:solidFill>
                  <a:srgbClr val="FFFFFF"/>
                </a:solidFill>
                <a:latin typeface="Arial MT"/>
                <a:cs typeface="Arial MT"/>
              </a:rPr>
              <a:t>it</a:t>
            </a:r>
            <a:r>
              <a:rPr sz="2600" spc="-75" dirty="0">
                <a:solidFill>
                  <a:srgbClr val="FFFFFF"/>
                </a:solidFill>
                <a:latin typeface="Arial MT"/>
                <a:cs typeface="Arial MT"/>
              </a:rPr>
              <a:t> </a:t>
            </a:r>
            <a:r>
              <a:rPr sz="2600" spc="135" dirty="0">
                <a:solidFill>
                  <a:srgbClr val="FFFFFF"/>
                </a:solidFill>
                <a:latin typeface="Arial MT"/>
                <a:cs typeface="Arial MT"/>
              </a:rPr>
              <a:t>was</a:t>
            </a:r>
            <a:r>
              <a:rPr sz="2600" spc="-75" dirty="0">
                <a:solidFill>
                  <a:srgbClr val="FFFFFF"/>
                </a:solidFill>
                <a:latin typeface="Arial MT"/>
                <a:cs typeface="Arial MT"/>
              </a:rPr>
              <a:t> </a:t>
            </a:r>
            <a:r>
              <a:rPr sz="2600" spc="140" dirty="0">
                <a:solidFill>
                  <a:srgbClr val="FFFFFF"/>
                </a:solidFill>
                <a:latin typeface="Arial MT"/>
                <a:cs typeface="Arial MT"/>
              </a:rPr>
              <a:t>the</a:t>
            </a:r>
            <a:r>
              <a:rPr sz="2600" spc="-75" dirty="0">
                <a:solidFill>
                  <a:srgbClr val="FFFFFF"/>
                </a:solidFill>
                <a:latin typeface="Arial MT"/>
                <a:cs typeface="Arial MT"/>
              </a:rPr>
              <a:t> </a:t>
            </a:r>
            <a:r>
              <a:rPr sz="2600" spc="140" dirty="0">
                <a:solidFill>
                  <a:srgbClr val="FFFFFF"/>
                </a:solidFill>
                <a:latin typeface="Arial MT"/>
                <a:cs typeface="Arial MT"/>
              </a:rPr>
              <a:t>whole</a:t>
            </a:r>
            <a:r>
              <a:rPr sz="2600" spc="-80" dirty="0">
                <a:solidFill>
                  <a:srgbClr val="FFFFFF"/>
                </a:solidFill>
                <a:latin typeface="Arial MT"/>
                <a:cs typeface="Arial MT"/>
              </a:rPr>
              <a:t> </a:t>
            </a:r>
            <a:r>
              <a:rPr sz="2600" spc="114" dirty="0">
                <a:solidFill>
                  <a:srgbClr val="FFFFFF"/>
                </a:solidFill>
                <a:latin typeface="Arial MT"/>
                <a:cs typeface="Arial MT"/>
              </a:rPr>
              <a:t>University?</a:t>
            </a:r>
            <a:endParaRPr sz="2600">
              <a:latin typeface="Arial MT"/>
              <a:cs typeface="Arial MT"/>
            </a:endParaRPr>
          </a:p>
          <a:p>
            <a:pPr marL="755650" lvl="1" indent="-285750">
              <a:spcBef>
                <a:spcPts val="275"/>
              </a:spcBef>
              <a:buChar char="–"/>
              <a:tabLst>
                <a:tab pos="755650" algn="l"/>
              </a:tabLst>
            </a:pPr>
            <a:r>
              <a:rPr sz="2400" spc="80" dirty="0">
                <a:solidFill>
                  <a:srgbClr val="FFFFFF"/>
                </a:solidFill>
                <a:latin typeface="Arial MT"/>
                <a:cs typeface="Arial MT"/>
              </a:rPr>
              <a:t>Will</a:t>
            </a:r>
            <a:r>
              <a:rPr sz="2400" spc="-75" dirty="0">
                <a:solidFill>
                  <a:srgbClr val="FFFFFF"/>
                </a:solidFill>
                <a:latin typeface="Arial MT"/>
                <a:cs typeface="Arial MT"/>
              </a:rPr>
              <a:t> </a:t>
            </a:r>
            <a:r>
              <a:rPr sz="2400" spc="95" dirty="0">
                <a:solidFill>
                  <a:srgbClr val="FFFFFF"/>
                </a:solidFill>
                <a:latin typeface="Arial MT"/>
                <a:cs typeface="Arial MT"/>
              </a:rPr>
              <a:t>you</a:t>
            </a:r>
            <a:r>
              <a:rPr sz="2400" spc="-75" dirty="0">
                <a:solidFill>
                  <a:srgbClr val="FFFFFF"/>
                </a:solidFill>
                <a:latin typeface="Arial MT"/>
                <a:cs typeface="Arial MT"/>
              </a:rPr>
              <a:t> </a:t>
            </a:r>
            <a:r>
              <a:rPr sz="2400" spc="165" dirty="0">
                <a:solidFill>
                  <a:srgbClr val="FFFFFF"/>
                </a:solidFill>
                <a:latin typeface="Arial MT"/>
                <a:cs typeface="Arial MT"/>
              </a:rPr>
              <a:t>write</a:t>
            </a:r>
            <a:r>
              <a:rPr sz="2400" spc="-75" dirty="0">
                <a:solidFill>
                  <a:srgbClr val="FFFFFF"/>
                </a:solidFill>
                <a:latin typeface="Arial MT"/>
                <a:cs typeface="Arial MT"/>
              </a:rPr>
              <a:t> </a:t>
            </a:r>
            <a:r>
              <a:rPr sz="2400" spc="60" dirty="0">
                <a:solidFill>
                  <a:srgbClr val="FFFFFF"/>
                </a:solidFill>
                <a:latin typeface="Arial MT"/>
                <a:cs typeface="Arial MT"/>
              </a:rPr>
              <a:t>500+</a:t>
            </a:r>
            <a:r>
              <a:rPr sz="2400" spc="-75" dirty="0">
                <a:solidFill>
                  <a:srgbClr val="FFFFFF"/>
                </a:solidFill>
                <a:latin typeface="Arial MT"/>
                <a:cs typeface="Arial MT"/>
              </a:rPr>
              <a:t> </a:t>
            </a:r>
            <a:r>
              <a:rPr sz="2400" spc="135" dirty="0">
                <a:solidFill>
                  <a:srgbClr val="FFFFFF"/>
                </a:solidFill>
                <a:latin typeface="Arial MT"/>
                <a:cs typeface="Arial MT"/>
              </a:rPr>
              <a:t>input</a:t>
            </a:r>
            <a:r>
              <a:rPr sz="2400" spc="-70" dirty="0">
                <a:solidFill>
                  <a:srgbClr val="FFFFFF"/>
                </a:solidFill>
                <a:latin typeface="Arial MT"/>
                <a:cs typeface="Arial MT"/>
              </a:rPr>
              <a:t> </a:t>
            </a:r>
            <a:r>
              <a:rPr sz="2400" spc="110" dirty="0">
                <a:solidFill>
                  <a:srgbClr val="FFFFFF"/>
                </a:solidFill>
                <a:latin typeface="Arial MT"/>
                <a:cs typeface="Arial MT"/>
              </a:rPr>
              <a:t>statements?</a:t>
            </a:r>
            <a:endParaRPr sz="2400">
              <a:latin typeface="Arial MT"/>
              <a:cs typeface="Arial MT"/>
            </a:endParaRPr>
          </a:p>
          <a:p>
            <a:pPr lvl="1">
              <a:spcBef>
                <a:spcPts val="5"/>
              </a:spcBef>
              <a:buClr>
                <a:srgbClr val="FFFFFF"/>
              </a:buClr>
              <a:buFont typeface="Arial MT"/>
              <a:buChar char="–"/>
            </a:pPr>
            <a:endParaRPr sz="4050">
              <a:latin typeface="Arial MT"/>
              <a:cs typeface="Arial MT"/>
            </a:endParaRPr>
          </a:p>
          <a:p>
            <a:pPr marL="355600" marR="5080" indent="-342900">
              <a:lnSpc>
                <a:spcPts val="2810"/>
              </a:lnSpc>
              <a:buChar char="•"/>
              <a:tabLst>
                <a:tab pos="354965" algn="l"/>
                <a:tab pos="355600" algn="l"/>
              </a:tabLst>
            </a:pPr>
            <a:r>
              <a:rPr sz="2600" spc="85" dirty="0">
                <a:solidFill>
                  <a:srgbClr val="FFFFFF"/>
                </a:solidFill>
                <a:latin typeface="Arial MT"/>
                <a:cs typeface="Arial MT"/>
              </a:rPr>
              <a:t>What</a:t>
            </a:r>
            <a:r>
              <a:rPr sz="2600" spc="-75" dirty="0">
                <a:solidFill>
                  <a:srgbClr val="FFFFFF"/>
                </a:solidFill>
                <a:latin typeface="Arial MT"/>
                <a:cs typeface="Arial MT"/>
              </a:rPr>
              <a:t> </a:t>
            </a:r>
            <a:r>
              <a:rPr sz="2600" spc="130" dirty="0">
                <a:solidFill>
                  <a:srgbClr val="FFFFFF"/>
                </a:solidFill>
                <a:latin typeface="Arial MT"/>
                <a:cs typeface="Arial MT"/>
              </a:rPr>
              <a:t>if</a:t>
            </a:r>
            <a:r>
              <a:rPr sz="2600" spc="204" dirty="0">
                <a:solidFill>
                  <a:srgbClr val="FFFFFF"/>
                </a:solidFill>
                <a:latin typeface="Arial MT"/>
                <a:cs typeface="Arial MT"/>
              </a:rPr>
              <a:t> </a:t>
            </a:r>
            <a:r>
              <a:rPr sz="2600" spc="105" dirty="0">
                <a:solidFill>
                  <a:srgbClr val="FFFFFF"/>
                </a:solidFill>
                <a:latin typeface="Arial MT"/>
                <a:cs typeface="Arial MT"/>
              </a:rPr>
              <a:t>you</a:t>
            </a:r>
            <a:r>
              <a:rPr sz="2600" spc="-70" dirty="0">
                <a:solidFill>
                  <a:srgbClr val="FFFFFF"/>
                </a:solidFill>
                <a:latin typeface="Arial MT"/>
                <a:cs typeface="Arial MT"/>
              </a:rPr>
              <a:t> </a:t>
            </a:r>
            <a:r>
              <a:rPr sz="2600" spc="175" dirty="0">
                <a:solidFill>
                  <a:srgbClr val="FFFFFF"/>
                </a:solidFill>
                <a:latin typeface="Arial MT"/>
                <a:cs typeface="Arial MT"/>
              </a:rPr>
              <a:t>don’t</a:t>
            </a:r>
            <a:r>
              <a:rPr sz="2600" spc="-75" dirty="0">
                <a:solidFill>
                  <a:srgbClr val="FFFFFF"/>
                </a:solidFill>
                <a:latin typeface="Arial MT"/>
                <a:cs typeface="Arial MT"/>
              </a:rPr>
              <a:t> </a:t>
            </a:r>
            <a:r>
              <a:rPr sz="2600" spc="165" dirty="0">
                <a:solidFill>
                  <a:srgbClr val="FFFFFF"/>
                </a:solidFill>
                <a:latin typeface="Arial MT"/>
                <a:cs typeface="Arial MT"/>
              </a:rPr>
              <a:t>know</a:t>
            </a:r>
            <a:r>
              <a:rPr sz="2600" spc="-75" dirty="0">
                <a:solidFill>
                  <a:srgbClr val="FFFFFF"/>
                </a:solidFill>
                <a:latin typeface="Arial MT"/>
                <a:cs typeface="Arial MT"/>
              </a:rPr>
              <a:t> </a:t>
            </a:r>
            <a:r>
              <a:rPr sz="2600" spc="160" dirty="0">
                <a:solidFill>
                  <a:srgbClr val="FFFFFF"/>
                </a:solidFill>
                <a:latin typeface="Arial MT"/>
                <a:cs typeface="Arial MT"/>
              </a:rPr>
              <a:t>how</a:t>
            </a:r>
            <a:r>
              <a:rPr sz="2600" spc="-80" dirty="0">
                <a:solidFill>
                  <a:srgbClr val="FFFFFF"/>
                </a:solidFill>
                <a:latin typeface="Arial MT"/>
                <a:cs typeface="Arial MT"/>
              </a:rPr>
              <a:t> </a:t>
            </a:r>
            <a:r>
              <a:rPr sz="2600" spc="114" dirty="0">
                <a:solidFill>
                  <a:srgbClr val="FFFFFF"/>
                </a:solidFill>
                <a:latin typeface="Arial MT"/>
                <a:cs typeface="Arial MT"/>
              </a:rPr>
              <a:t>many</a:t>
            </a:r>
            <a:r>
              <a:rPr sz="2600" spc="-70" dirty="0">
                <a:solidFill>
                  <a:srgbClr val="FFFFFF"/>
                </a:solidFill>
                <a:latin typeface="Arial MT"/>
                <a:cs typeface="Arial MT"/>
              </a:rPr>
              <a:t> </a:t>
            </a:r>
            <a:r>
              <a:rPr sz="2600" spc="140" dirty="0">
                <a:solidFill>
                  <a:srgbClr val="FFFFFF"/>
                </a:solidFill>
                <a:latin typeface="Arial MT"/>
                <a:cs typeface="Arial MT"/>
              </a:rPr>
              <a:t>inputs</a:t>
            </a:r>
            <a:r>
              <a:rPr sz="2600" spc="-75" dirty="0">
                <a:solidFill>
                  <a:srgbClr val="FFFFFF"/>
                </a:solidFill>
                <a:latin typeface="Arial MT"/>
                <a:cs typeface="Arial MT"/>
              </a:rPr>
              <a:t> </a:t>
            </a:r>
            <a:r>
              <a:rPr sz="2600" spc="105" dirty="0">
                <a:solidFill>
                  <a:srgbClr val="FFFFFF"/>
                </a:solidFill>
                <a:latin typeface="Arial MT"/>
                <a:cs typeface="Arial MT"/>
              </a:rPr>
              <a:t>you </a:t>
            </a:r>
            <a:r>
              <a:rPr sz="2600" spc="-705" dirty="0">
                <a:solidFill>
                  <a:srgbClr val="FFFFFF"/>
                </a:solidFill>
                <a:latin typeface="Arial MT"/>
                <a:cs typeface="Arial MT"/>
              </a:rPr>
              <a:t> </a:t>
            </a:r>
            <a:r>
              <a:rPr sz="2600" spc="110" dirty="0">
                <a:solidFill>
                  <a:srgbClr val="FFFFFF"/>
                </a:solidFill>
                <a:latin typeface="Arial MT"/>
                <a:cs typeface="Arial MT"/>
              </a:rPr>
              <a:t>need?</a:t>
            </a:r>
            <a:endParaRPr sz="2600">
              <a:latin typeface="Arial MT"/>
              <a:cs typeface="Arial MT"/>
            </a:endParaRPr>
          </a:p>
          <a:p>
            <a:pPr marL="755650" lvl="1" indent="-285750">
              <a:spcBef>
                <a:spcPts val="229"/>
              </a:spcBef>
              <a:buChar char="–"/>
              <a:tabLst>
                <a:tab pos="755650" algn="l"/>
              </a:tabLst>
            </a:pPr>
            <a:r>
              <a:rPr sz="2400" spc="105" dirty="0">
                <a:solidFill>
                  <a:srgbClr val="FFFFFF"/>
                </a:solidFill>
                <a:latin typeface="Arial MT"/>
                <a:cs typeface="Arial MT"/>
              </a:rPr>
              <a:t>Solution:</a:t>
            </a:r>
            <a:r>
              <a:rPr sz="2400" spc="-75" dirty="0">
                <a:solidFill>
                  <a:srgbClr val="FFFFFF"/>
                </a:solidFill>
                <a:latin typeface="Arial MT"/>
                <a:cs typeface="Arial MT"/>
              </a:rPr>
              <a:t> </a:t>
            </a:r>
            <a:r>
              <a:rPr sz="2400" spc="125" dirty="0">
                <a:solidFill>
                  <a:srgbClr val="FF0000"/>
                </a:solidFill>
                <a:latin typeface="Arial MT"/>
                <a:cs typeface="Arial MT"/>
              </a:rPr>
              <a:t>while</a:t>
            </a:r>
            <a:r>
              <a:rPr sz="2400" spc="-70" dirty="0">
                <a:solidFill>
                  <a:srgbClr val="FF0000"/>
                </a:solidFill>
                <a:latin typeface="Arial MT"/>
                <a:cs typeface="Arial MT"/>
              </a:rPr>
              <a:t> </a:t>
            </a:r>
            <a:r>
              <a:rPr sz="2400" spc="125" dirty="0">
                <a:solidFill>
                  <a:srgbClr val="FFFFFF"/>
                </a:solidFill>
                <a:latin typeface="Arial MT"/>
                <a:cs typeface="Arial MT"/>
              </a:rPr>
              <a:t>loop</a:t>
            </a:r>
            <a:r>
              <a:rPr sz="2400" spc="-70" dirty="0">
                <a:solidFill>
                  <a:srgbClr val="FFFFFF"/>
                </a:solidFill>
                <a:latin typeface="Arial MT"/>
                <a:cs typeface="Arial MT"/>
              </a:rPr>
              <a:t> </a:t>
            </a:r>
            <a:r>
              <a:rPr sz="2400" spc="155" dirty="0">
                <a:solidFill>
                  <a:srgbClr val="FFFFFF"/>
                </a:solidFill>
                <a:latin typeface="Arial MT"/>
                <a:cs typeface="Arial MT"/>
              </a:rPr>
              <a:t>with</a:t>
            </a:r>
            <a:r>
              <a:rPr sz="2400" spc="-70" dirty="0">
                <a:solidFill>
                  <a:srgbClr val="FFFFFF"/>
                </a:solidFill>
                <a:latin typeface="Arial MT"/>
                <a:cs typeface="Arial MT"/>
              </a:rPr>
              <a:t> </a:t>
            </a:r>
            <a:r>
              <a:rPr sz="2400" spc="100" dirty="0">
                <a:solidFill>
                  <a:srgbClr val="FFFFFF"/>
                </a:solidFill>
                <a:latin typeface="Arial MT"/>
                <a:cs typeface="Arial MT"/>
              </a:rPr>
              <a:t>initial/exit</a:t>
            </a:r>
            <a:r>
              <a:rPr sz="2400" spc="-70" dirty="0">
                <a:solidFill>
                  <a:srgbClr val="FFFFFF"/>
                </a:solidFill>
                <a:latin typeface="Arial MT"/>
                <a:cs typeface="Arial MT"/>
              </a:rPr>
              <a:t> </a:t>
            </a:r>
            <a:r>
              <a:rPr sz="2400" spc="135" dirty="0">
                <a:solidFill>
                  <a:srgbClr val="FFFFFF"/>
                </a:solidFill>
                <a:latin typeface="Arial MT"/>
                <a:cs typeface="Arial MT"/>
              </a:rPr>
              <a:t>condition</a:t>
            </a:r>
            <a:endParaRPr sz="2400">
              <a:latin typeface="Arial MT"/>
              <a:cs typeface="Arial M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344387"/>
            <a:ext cx="10515600" cy="1367041"/>
          </a:xfrm>
          <a:prstGeom prst="rect">
            <a:avLst/>
          </a:prstGeom>
        </p:spPr>
        <p:txBody>
          <a:bodyPr vert="horz" wrap="square" lIns="0" tIns="12700" rIns="0" bIns="0" rtlCol="0" anchor="ctr">
            <a:spAutoFit/>
          </a:bodyPr>
          <a:lstStyle/>
          <a:p>
            <a:pPr marL="1450340" marR="5080" indent="-568325">
              <a:lnSpc>
                <a:spcPct val="100000"/>
              </a:lnSpc>
              <a:spcBef>
                <a:spcPts val="100"/>
              </a:spcBef>
            </a:pPr>
            <a:r>
              <a:rPr spc="215" dirty="0">
                <a:solidFill>
                  <a:srgbClr val="FF0000"/>
                </a:solidFill>
              </a:rPr>
              <a:t>while</a:t>
            </a:r>
            <a:r>
              <a:rPr spc="-130" dirty="0">
                <a:solidFill>
                  <a:srgbClr val="FF0000"/>
                </a:solidFill>
              </a:rPr>
              <a:t> </a:t>
            </a:r>
            <a:r>
              <a:rPr spc="204" dirty="0"/>
              <a:t>Loop</a:t>
            </a:r>
            <a:r>
              <a:rPr spc="-125" dirty="0"/>
              <a:t> </a:t>
            </a:r>
            <a:r>
              <a:rPr spc="145" dirty="0"/>
              <a:t>Example</a:t>
            </a:r>
            <a:r>
              <a:rPr spc="-130" dirty="0"/>
              <a:t> </a:t>
            </a:r>
            <a:r>
              <a:rPr spc="260" dirty="0"/>
              <a:t>with </a:t>
            </a:r>
            <a:r>
              <a:rPr spc="-1095" dirty="0"/>
              <a:t> </a:t>
            </a:r>
            <a:r>
              <a:rPr spc="160" dirty="0"/>
              <a:t>Initial/Exit</a:t>
            </a:r>
            <a:r>
              <a:rPr spc="-125" dirty="0"/>
              <a:t> </a:t>
            </a:r>
            <a:r>
              <a:rPr spc="195" dirty="0"/>
              <a:t>Condition</a:t>
            </a:r>
          </a:p>
        </p:txBody>
      </p:sp>
      <p:sp>
        <p:nvSpPr>
          <p:cNvPr id="3" name="object 3"/>
          <p:cNvSpPr txBox="1"/>
          <p:nvPr/>
        </p:nvSpPr>
        <p:spPr>
          <a:xfrm>
            <a:off x="2059940" y="1924812"/>
            <a:ext cx="3448050" cy="722955"/>
          </a:xfrm>
          <a:prstGeom prst="rect">
            <a:avLst/>
          </a:prstGeom>
        </p:spPr>
        <p:txBody>
          <a:bodyPr vert="horz" wrap="square" lIns="0" tIns="12700" rIns="0" bIns="0" rtlCol="0">
            <a:spAutoFit/>
          </a:bodyPr>
          <a:lstStyle/>
          <a:p>
            <a:pPr marL="12700" marR="5080">
              <a:lnSpc>
                <a:spcPct val="121000"/>
              </a:lnSpc>
              <a:spcBef>
                <a:spcPts val="100"/>
              </a:spcBef>
            </a:pPr>
            <a:r>
              <a:rPr sz="2000" spc="90" dirty="0">
                <a:solidFill>
                  <a:srgbClr val="0070C0"/>
                </a:solidFill>
                <a:latin typeface="Arial MT"/>
                <a:cs typeface="Arial MT"/>
              </a:rPr>
              <a:t>students_list </a:t>
            </a:r>
            <a:r>
              <a:rPr sz="2000" spc="-5" dirty="0">
                <a:solidFill>
                  <a:srgbClr val="FFFFFF"/>
                </a:solidFill>
                <a:latin typeface="Arial MT"/>
                <a:cs typeface="Arial MT"/>
              </a:rPr>
              <a:t>= </a:t>
            </a:r>
            <a:r>
              <a:rPr sz="2000" spc="150" dirty="0">
                <a:solidFill>
                  <a:srgbClr val="FFFFFF"/>
                </a:solidFill>
                <a:latin typeface="Arial MT"/>
                <a:cs typeface="Arial MT"/>
              </a:rPr>
              <a:t>[] </a:t>
            </a:r>
            <a:r>
              <a:rPr sz="2000" spc="155" dirty="0">
                <a:solidFill>
                  <a:srgbClr val="FFFFFF"/>
                </a:solidFill>
                <a:latin typeface="Arial MT"/>
                <a:cs typeface="Arial MT"/>
              </a:rPr>
              <a:t> </a:t>
            </a:r>
            <a:r>
              <a:rPr sz="2000" spc="85" dirty="0">
                <a:solidFill>
                  <a:srgbClr val="00B050"/>
                </a:solidFill>
                <a:latin typeface="Arial MT"/>
                <a:cs typeface="Arial MT"/>
              </a:rPr>
              <a:t>input_more_students</a:t>
            </a:r>
            <a:r>
              <a:rPr sz="2000" spc="-80" dirty="0">
                <a:solidFill>
                  <a:srgbClr val="00B050"/>
                </a:solidFill>
                <a:latin typeface="Arial MT"/>
                <a:cs typeface="Arial MT"/>
              </a:rPr>
              <a:t> </a:t>
            </a:r>
            <a:r>
              <a:rPr sz="2000" spc="-5" dirty="0">
                <a:solidFill>
                  <a:srgbClr val="FFFFFF"/>
                </a:solidFill>
                <a:latin typeface="Arial MT"/>
                <a:cs typeface="Arial MT"/>
              </a:rPr>
              <a:t>=</a:t>
            </a:r>
            <a:r>
              <a:rPr sz="2000" spc="-80" dirty="0">
                <a:solidFill>
                  <a:srgbClr val="FFFFFF"/>
                </a:solidFill>
                <a:latin typeface="Arial MT"/>
                <a:cs typeface="Arial MT"/>
              </a:rPr>
              <a:t> </a:t>
            </a:r>
            <a:r>
              <a:rPr sz="2000" spc="65" dirty="0">
                <a:solidFill>
                  <a:srgbClr val="FFFFFF"/>
                </a:solidFill>
                <a:latin typeface="Arial MT"/>
                <a:cs typeface="Arial MT"/>
              </a:rPr>
              <a:t>True</a:t>
            </a:r>
            <a:endParaRPr sz="2000">
              <a:latin typeface="Arial MT"/>
              <a:cs typeface="Arial MT"/>
            </a:endParaRPr>
          </a:p>
        </p:txBody>
      </p:sp>
      <p:sp>
        <p:nvSpPr>
          <p:cNvPr id="4" name="object 4"/>
          <p:cNvSpPr txBox="1"/>
          <p:nvPr/>
        </p:nvSpPr>
        <p:spPr>
          <a:xfrm>
            <a:off x="2059941" y="3092197"/>
            <a:ext cx="6169025" cy="2527935"/>
          </a:xfrm>
          <a:prstGeom prst="rect">
            <a:avLst/>
          </a:prstGeom>
        </p:spPr>
        <p:txBody>
          <a:bodyPr vert="horz" wrap="square" lIns="0" tIns="12700" rIns="0" bIns="0" rtlCol="0">
            <a:spAutoFit/>
          </a:bodyPr>
          <a:lstStyle/>
          <a:p>
            <a:pPr marL="12700">
              <a:spcBef>
                <a:spcPts val="100"/>
              </a:spcBef>
            </a:pPr>
            <a:r>
              <a:rPr sz="2000" spc="105" dirty="0">
                <a:solidFill>
                  <a:srgbClr val="FF0000"/>
                </a:solidFill>
                <a:latin typeface="Arial MT"/>
                <a:cs typeface="Arial MT"/>
              </a:rPr>
              <a:t>while</a:t>
            </a:r>
            <a:r>
              <a:rPr sz="2000" spc="-70" dirty="0">
                <a:solidFill>
                  <a:srgbClr val="FF0000"/>
                </a:solidFill>
                <a:latin typeface="Arial MT"/>
                <a:cs typeface="Arial MT"/>
              </a:rPr>
              <a:t> </a:t>
            </a:r>
            <a:r>
              <a:rPr sz="2000" spc="85" dirty="0">
                <a:solidFill>
                  <a:srgbClr val="00B050"/>
                </a:solidFill>
                <a:latin typeface="Arial MT"/>
                <a:cs typeface="Arial MT"/>
              </a:rPr>
              <a:t>input_more_students</a:t>
            </a:r>
            <a:r>
              <a:rPr sz="2000" spc="-60" dirty="0">
                <a:solidFill>
                  <a:srgbClr val="00B050"/>
                </a:solidFill>
                <a:latin typeface="Arial MT"/>
                <a:cs typeface="Arial MT"/>
              </a:rPr>
              <a:t> </a:t>
            </a:r>
            <a:r>
              <a:rPr sz="2000" spc="-5" dirty="0">
                <a:solidFill>
                  <a:srgbClr val="D32CFF"/>
                </a:solidFill>
                <a:latin typeface="Arial MT"/>
                <a:cs typeface="Arial MT"/>
              </a:rPr>
              <a:t>==</a:t>
            </a:r>
            <a:r>
              <a:rPr sz="2000" spc="-65" dirty="0">
                <a:solidFill>
                  <a:srgbClr val="D32CFF"/>
                </a:solidFill>
                <a:latin typeface="Arial MT"/>
                <a:cs typeface="Arial MT"/>
              </a:rPr>
              <a:t> </a:t>
            </a:r>
            <a:r>
              <a:rPr sz="2000" spc="65" dirty="0">
                <a:solidFill>
                  <a:srgbClr val="FFFFFF"/>
                </a:solidFill>
                <a:latin typeface="Arial MT"/>
                <a:cs typeface="Arial MT"/>
              </a:rPr>
              <a:t>True</a:t>
            </a:r>
            <a:r>
              <a:rPr sz="2000" spc="65" dirty="0">
                <a:solidFill>
                  <a:srgbClr val="FF0000"/>
                </a:solidFill>
                <a:latin typeface="Arial MT"/>
                <a:cs typeface="Arial MT"/>
              </a:rPr>
              <a:t>:</a:t>
            </a:r>
            <a:endParaRPr sz="2000" dirty="0">
              <a:latin typeface="Arial MT"/>
              <a:cs typeface="Arial MT"/>
            </a:endParaRPr>
          </a:p>
          <a:p>
            <a:pPr>
              <a:spcBef>
                <a:spcPts val="45"/>
              </a:spcBef>
            </a:pPr>
            <a:endParaRPr sz="2400" dirty="0">
              <a:latin typeface="Arial MT"/>
              <a:cs typeface="Arial MT"/>
            </a:endParaRPr>
          </a:p>
          <a:p>
            <a:pPr marL="469900" marR="5080">
              <a:lnSpc>
                <a:spcPct val="121000"/>
              </a:lnSpc>
            </a:pPr>
            <a:r>
              <a:rPr sz="2000" spc="110" dirty="0">
                <a:solidFill>
                  <a:srgbClr val="FFFFFF"/>
                </a:solidFill>
                <a:latin typeface="Arial MT"/>
                <a:cs typeface="Arial MT"/>
              </a:rPr>
              <a:t>student</a:t>
            </a:r>
            <a:r>
              <a:rPr sz="2000" spc="-60" dirty="0">
                <a:solidFill>
                  <a:srgbClr val="FFFFFF"/>
                </a:solidFill>
                <a:latin typeface="Arial MT"/>
                <a:cs typeface="Arial MT"/>
              </a:rPr>
              <a:t> </a:t>
            </a:r>
            <a:r>
              <a:rPr sz="2000" spc="-5" dirty="0">
                <a:solidFill>
                  <a:srgbClr val="FFFFFF"/>
                </a:solidFill>
                <a:latin typeface="Arial MT"/>
                <a:cs typeface="Arial MT"/>
              </a:rPr>
              <a:t>=</a:t>
            </a:r>
            <a:r>
              <a:rPr sz="2000" spc="-60" dirty="0">
                <a:solidFill>
                  <a:srgbClr val="FFFFFF"/>
                </a:solidFill>
                <a:latin typeface="Arial MT"/>
                <a:cs typeface="Arial MT"/>
              </a:rPr>
              <a:t> </a:t>
            </a:r>
            <a:r>
              <a:rPr sz="2000" spc="95" dirty="0">
                <a:solidFill>
                  <a:srgbClr val="D32CFF"/>
                </a:solidFill>
                <a:latin typeface="Arial MT"/>
                <a:cs typeface="Arial MT"/>
              </a:rPr>
              <a:t>input(</a:t>
            </a:r>
            <a:r>
              <a:rPr sz="2000" spc="95" dirty="0">
                <a:solidFill>
                  <a:srgbClr val="FFFFFF"/>
                </a:solidFill>
                <a:latin typeface="Arial MT"/>
                <a:cs typeface="Arial MT"/>
              </a:rPr>
              <a:t>“Please</a:t>
            </a:r>
            <a:r>
              <a:rPr sz="2000" spc="-65" dirty="0">
                <a:solidFill>
                  <a:srgbClr val="FFFFFF"/>
                </a:solidFill>
                <a:latin typeface="Arial MT"/>
                <a:cs typeface="Arial MT"/>
              </a:rPr>
              <a:t> </a:t>
            </a:r>
            <a:r>
              <a:rPr sz="2000" spc="120" dirty="0">
                <a:solidFill>
                  <a:srgbClr val="FFFFFF"/>
                </a:solidFill>
                <a:latin typeface="Arial MT"/>
                <a:cs typeface="Arial MT"/>
              </a:rPr>
              <a:t>enter</a:t>
            </a:r>
            <a:r>
              <a:rPr sz="2000" spc="-60" dirty="0">
                <a:solidFill>
                  <a:srgbClr val="FFFFFF"/>
                </a:solidFill>
                <a:latin typeface="Arial MT"/>
                <a:cs typeface="Arial MT"/>
              </a:rPr>
              <a:t> </a:t>
            </a:r>
            <a:r>
              <a:rPr sz="2000" spc="110" dirty="0">
                <a:solidFill>
                  <a:srgbClr val="FFFFFF"/>
                </a:solidFill>
                <a:latin typeface="Arial MT"/>
                <a:cs typeface="Arial MT"/>
              </a:rPr>
              <a:t>student</a:t>
            </a:r>
            <a:r>
              <a:rPr sz="2000" spc="-60" dirty="0">
                <a:solidFill>
                  <a:srgbClr val="FFFFFF"/>
                </a:solidFill>
                <a:latin typeface="Arial MT"/>
                <a:cs typeface="Arial MT"/>
              </a:rPr>
              <a:t> </a:t>
            </a:r>
            <a:r>
              <a:rPr sz="2000" spc="80" dirty="0">
                <a:solidFill>
                  <a:srgbClr val="FFFFFF"/>
                </a:solidFill>
                <a:latin typeface="Arial MT"/>
                <a:cs typeface="Arial MT"/>
              </a:rPr>
              <a:t>name:</a:t>
            </a:r>
            <a:r>
              <a:rPr sz="2000" spc="-60" dirty="0">
                <a:solidFill>
                  <a:srgbClr val="FFFFFF"/>
                </a:solidFill>
                <a:latin typeface="Arial MT"/>
                <a:cs typeface="Arial MT"/>
              </a:rPr>
              <a:t> </a:t>
            </a:r>
            <a:r>
              <a:rPr sz="2000" spc="140" dirty="0">
                <a:solidFill>
                  <a:srgbClr val="FFFFFF"/>
                </a:solidFill>
                <a:latin typeface="Arial MT"/>
                <a:cs typeface="Arial MT"/>
              </a:rPr>
              <a:t>“</a:t>
            </a:r>
            <a:r>
              <a:rPr sz="2000" spc="140" dirty="0">
                <a:solidFill>
                  <a:srgbClr val="D32CFF"/>
                </a:solidFill>
                <a:latin typeface="Arial MT"/>
                <a:cs typeface="Arial MT"/>
              </a:rPr>
              <a:t>) </a:t>
            </a:r>
            <a:r>
              <a:rPr sz="2000" spc="-540" dirty="0">
                <a:solidFill>
                  <a:srgbClr val="D32CFF"/>
                </a:solidFill>
                <a:latin typeface="Arial MT"/>
                <a:cs typeface="Arial MT"/>
              </a:rPr>
              <a:t> </a:t>
            </a:r>
            <a:r>
              <a:rPr sz="2000" spc="90" dirty="0">
                <a:solidFill>
                  <a:srgbClr val="0070C0"/>
                </a:solidFill>
                <a:latin typeface="Arial MT"/>
                <a:cs typeface="Arial MT"/>
              </a:rPr>
              <a:t>students_list</a:t>
            </a:r>
            <a:r>
              <a:rPr sz="2000" spc="90" dirty="0">
                <a:solidFill>
                  <a:srgbClr val="FFFFFF"/>
                </a:solidFill>
                <a:latin typeface="Arial MT"/>
                <a:cs typeface="Arial MT"/>
              </a:rPr>
              <a:t>.append(student)</a:t>
            </a:r>
            <a:endParaRPr sz="2000" dirty="0">
              <a:latin typeface="Arial MT"/>
              <a:cs typeface="Arial MT"/>
            </a:endParaRPr>
          </a:p>
          <a:p>
            <a:pPr marL="469900" marR="314960">
              <a:lnSpc>
                <a:spcPct val="120000"/>
              </a:lnSpc>
              <a:spcBef>
                <a:spcPts val="25"/>
              </a:spcBef>
            </a:pPr>
            <a:r>
              <a:rPr sz="2000" spc="95" dirty="0">
                <a:solidFill>
                  <a:srgbClr val="FFFFFF"/>
                </a:solidFill>
                <a:latin typeface="Arial MT"/>
                <a:cs typeface="Arial MT"/>
              </a:rPr>
              <a:t>response</a:t>
            </a:r>
            <a:r>
              <a:rPr sz="2000" spc="-65" dirty="0">
                <a:solidFill>
                  <a:srgbClr val="FFFFFF"/>
                </a:solidFill>
                <a:latin typeface="Arial MT"/>
                <a:cs typeface="Arial MT"/>
              </a:rPr>
              <a:t> </a:t>
            </a:r>
            <a:r>
              <a:rPr sz="2000" spc="-5" dirty="0">
                <a:solidFill>
                  <a:srgbClr val="FFFFFF"/>
                </a:solidFill>
                <a:latin typeface="Arial MT"/>
                <a:cs typeface="Arial MT"/>
              </a:rPr>
              <a:t>=</a:t>
            </a:r>
            <a:r>
              <a:rPr sz="2000" spc="-60" dirty="0">
                <a:solidFill>
                  <a:srgbClr val="FFFFFF"/>
                </a:solidFill>
                <a:latin typeface="Arial MT"/>
                <a:cs typeface="Arial MT"/>
              </a:rPr>
              <a:t> </a:t>
            </a:r>
            <a:r>
              <a:rPr sz="2000" spc="114" dirty="0">
                <a:solidFill>
                  <a:srgbClr val="D32CFF"/>
                </a:solidFill>
                <a:latin typeface="Arial MT"/>
                <a:cs typeface="Arial MT"/>
              </a:rPr>
              <a:t>input(</a:t>
            </a:r>
            <a:r>
              <a:rPr sz="2000" spc="114" dirty="0">
                <a:solidFill>
                  <a:srgbClr val="FFFFFF"/>
                </a:solidFill>
                <a:latin typeface="Arial MT"/>
                <a:cs typeface="Arial MT"/>
              </a:rPr>
              <a:t>“Input</a:t>
            </a:r>
            <a:r>
              <a:rPr sz="2000" spc="-60" dirty="0">
                <a:solidFill>
                  <a:srgbClr val="FFFFFF"/>
                </a:solidFill>
                <a:latin typeface="Arial MT"/>
                <a:cs typeface="Arial MT"/>
              </a:rPr>
              <a:t> </a:t>
            </a:r>
            <a:r>
              <a:rPr sz="2000" spc="85" dirty="0">
                <a:solidFill>
                  <a:srgbClr val="FFFFFF"/>
                </a:solidFill>
                <a:latin typeface="Arial MT"/>
                <a:cs typeface="Arial MT"/>
              </a:rPr>
              <a:t>more,</a:t>
            </a:r>
            <a:r>
              <a:rPr sz="2000" spc="-60" dirty="0">
                <a:solidFill>
                  <a:srgbClr val="FFFFFF"/>
                </a:solidFill>
                <a:latin typeface="Arial MT"/>
                <a:cs typeface="Arial MT"/>
              </a:rPr>
              <a:t> </a:t>
            </a:r>
            <a:r>
              <a:rPr sz="2000" spc="120" dirty="0">
                <a:solidFill>
                  <a:srgbClr val="FFFFFF"/>
                </a:solidFill>
                <a:latin typeface="Arial MT"/>
                <a:cs typeface="Arial MT"/>
              </a:rPr>
              <a:t>enter</a:t>
            </a:r>
            <a:r>
              <a:rPr sz="2000" spc="-65" dirty="0">
                <a:solidFill>
                  <a:srgbClr val="FFFFFF"/>
                </a:solidFill>
                <a:latin typeface="Arial MT"/>
                <a:cs typeface="Arial MT"/>
              </a:rPr>
              <a:t> </a:t>
            </a:r>
            <a:r>
              <a:rPr sz="2000" spc="105" dirty="0">
                <a:solidFill>
                  <a:srgbClr val="FFFFFF"/>
                </a:solidFill>
                <a:latin typeface="Arial MT"/>
                <a:cs typeface="Arial MT"/>
              </a:rPr>
              <a:t>‘yes’:</a:t>
            </a:r>
            <a:r>
              <a:rPr sz="2000" spc="-60" dirty="0">
                <a:solidFill>
                  <a:srgbClr val="FFFFFF"/>
                </a:solidFill>
                <a:latin typeface="Arial MT"/>
                <a:cs typeface="Arial MT"/>
              </a:rPr>
              <a:t> </a:t>
            </a:r>
            <a:r>
              <a:rPr sz="2000" spc="140" dirty="0">
                <a:solidFill>
                  <a:srgbClr val="FFFFFF"/>
                </a:solidFill>
                <a:latin typeface="Arial MT"/>
                <a:cs typeface="Arial MT"/>
              </a:rPr>
              <a:t>“</a:t>
            </a:r>
            <a:r>
              <a:rPr sz="2000" spc="140" dirty="0">
                <a:solidFill>
                  <a:srgbClr val="D32CFF"/>
                </a:solidFill>
                <a:latin typeface="Arial MT"/>
                <a:cs typeface="Arial MT"/>
              </a:rPr>
              <a:t>) </a:t>
            </a:r>
            <a:r>
              <a:rPr sz="2000" spc="-540" dirty="0">
                <a:solidFill>
                  <a:srgbClr val="D32CFF"/>
                </a:solidFill>
                <a:latin typeface="Arial MT"/>
                <a:cs typeface="Arial MT"/>
              </a:rPr>
              <a:t> </a:t>
            </a:r>
            <a:r>
              <a:rPr sz="2000" spc="100" dirty="0">
                <a:solidFill>
                  <a:srgbClr val="FF0000"/>
                </a:solidFill>
                <a:latin typeface="Arial MT"/>
                <a:cs typeface="Arial MT"/>
              </a:rPr>
              <a:t>if</a:t>
            </a:r>
            <a:r>
              <a:rPr sz="2000" spc="155" dirty="0">
                <a:solidFill>
                  <a:srgbClr val="FF0000"/>
                </a:solidFill>
                <a:latin typeface="Arial MT"/>
                <a:cs typeface="Arial MT"/>
              </a:rPr>
              <a:t> </a:t>
            </a:r>
            <a:r>
              <a:rPr sz="2000" spc="95" dirty="0">
                <a:solidFill>
                  <a:srgbClr val="FFFFFF"/>
                </a:solidFill>
                <a:latin typeface="Arial MT"/>
                <a:cs typeface="Arial MT"/>
              </a:rPr>
              <a:t>response</a:t>
            </a:r>
            <a:r>
              <a:rPr sz="2000" spc="-60" dirty="0">
                <a:solidFill>
                  <a:srgbClr val="FFFFFF"/>
                </a:solidFill>
                <a:latin typeface="Arial MT"/>
                <a:cs typeface="Arial MT"/>
              </a:rPr>
              <a:t> </a:t>
            </a:r>
            <a:r>
              <a:rPr sz="2000" spc="50" dirty="0">
                <a:solidFill>
                  <a:srgbClr val="FFFFFF"/>
                </a:solidFill>
                <a:latin typeface="Arial MT"/>
                <a:cs typeface="Arial MT"/>
              </a:rPr>
              <a:t>!=</a:t>
            </a:r>
            <a:r>
              <a:rPr sz="2000" spc="-60" dirty="0">
                <a:solidFill>
                  <a:srgbClr val="FFFFFF"/>
                </a:solidFill>
                <a:latin typeface="Arial MT"/>
                <a:cs typeface="Arial MT"/>
              </a:rPr>
              <a:t> </a:t>
            </a:r>
            <a:r>
              <a:rPr sz="2000" spc="105" dirty="0">
                <a:solidFill>
                  <a:srgbClr val="FFFFFF"/>
                </a:solidFill>
                <a:latin typeface="Arial MT"/>
                <a:cs typeface="Arial MT"/>
              </a:rPr>
              <a:t>‘yes’</a:t>
            </a:r>
            <a:r>
              <a:rPr sz="2000" spc="105" dirty="0">
                <a:solidFill>
                  <a:srgbClr val="FF0000"/>
                </a:solidFill>
                <a:latin typeface="Arial MT"/>
                <a:cs typeface="Arial MT"/>
              </a:rPr>
              <a:t>:</a:t>
            </a:r>
            <a:endParaRPr sz="2000" dirty="0">
              <a:latin typeface="Arial MT"/>
              <a:cs typeface="Arial MT"/>
            </a:endParaRPr>
          </a:p>
          <a:p>
            <a:pPr marL="990600">
              <a:spcBef>
                <a:spcPts val="505"/>
              </a:spcBef>
            </a:pPr>
            <a:r>
              <a:rPr sz="2000" spc="85" dirty="0">
                <a:solidFill>
                  <a:srgbClr val="00B050"/>
                </a:solidFill>
                <a:latin typeface="Arial MT"/>
                <a:cs typeface="Arial MT"/>
              </a:rPr>
              <a:t>input_more_students</a:t>
            </a:r>
            <a:r>
              <a:rPr sz="2000" spc="-70" dirty="0">
                <a:solidFill>
                  <a:srgbClr val="00B050"/>
                </a:solidFill>
                <a:latin typeface="Arial MT"/>
                <a:cs typeface="Arial MT"/>
              </a:rPr>
              <a:t> </a:t>
            </a:r>
            <a:r>
              <a:rPr sz="2000" spc="-5" dirty="0">
                <a:solidFill>
                  <a:srgbClr val="FFFFFF"/>
                </a:solidFill>
                <a:latin typeface="Arial MT"/>
                <a:cs typeface="Arial MT"/>
              </a:rPr>
              <a:t>=</a:t>
            </a:r>
            <a:r>
              <a:rPr sz="2000" spc="-75" dirty="0">
                <a:solidFill>
                  <a:srgbClr val="FFFFFF"/>
                </a:solidFill>
                <a:latin typeface="Arial MT"/>
                <a:cs typeface="Arial MT"/>
              </a:rPr>
              <a:t> </a:t>
            </a:r>
            <a:r>
              <a:rPr sz="2000" spc="50" dirty="0">
                <a:solidFill>
                  <a:srgbClr val="FFFFFF"/>
                </a:solidFill>
                <a:latin typeface="Arial MT"/>
                <a:cs typeface="Arial MT"/>
              </a:rPr>
              <a:t>False</a:t>
            </a:r>
            <a:endParaRPr sz="2000" dirty="0">
              <a:latin typeface="Arial MT"/>
              <a:cs typeface="Arial MT"/>
            </a:endParaRPr>
          </a:p>
        </p:txBody>
      </p:sp>
      <p:sp>
        <p:nvSpPr>
          <p:cNvPr id="5" name="object 5"/>
          <p:cNvSpPr txBox="1"/>
          <p:nvPr/>
        </p:nvSpPr>
        <p:spPr>
          <a:xfrm>
            <a:off x="2059940" y="6015228"/>
            <a:ext cx="2193290" cy="330200"/>
          </a:xfrm>
          <a:prstGeom prst="rect">
            <a:avLst/>
          </a:prstGeom>
        </p:spPr>
        <p:txBody>
          <a:bodyPr vert="horz" wrap="square" lIns="0" tIns="12700" rIns="0" bIns="0" rtlCol="0">
            <a:spAutoFit/>
          </a:bodyPr>
          <a:lstStyle/>
          <a:p>
            <a:pPr marL="12700">
              <a:spcBef>
                <a:spcPts val="100"/>
              </a:spcBef>
            </a:pPr>
            <a:r>
              <a:rPr sz="2000" spc="120" dirty="0">
                <a:solidFill>
                  <a:srgbClr val="D32CFF"/>
                </a:solidFill>
                <a:latin typeface="Arial MT"/>
                <a:cs typeface="Arial MT"/>
              </a:rPr>
              <a:t>print(</a:t>
            </a:r>
            <a:r>
              <a:rPr sz="2000" spc="120" dirty="0">
                <a:solidFill>
                  <a:srgbClr val="FFFFFF"/>
                </a:solidFill>
                <a:latin typeface="Arial MT"/>
                <a:cs typeface="Arial MT"/>
              </a:rPr>
              <a:t>“Good</a:t>
            </a:r>
            <a:r>
              <a:rPr sz="2000" spc="-135" dirty="0">
                <a:solidFill>
                  <a:srgbClr val="FFFFFF"/>
                </a:solidFill>
                <a:latin typeface="Arial MT"/>
                <a:cs typeface="Arial MT"/>
              </a:rPr>
              <a:t> </a:t>
            </a:r>
            <a:r>
              <a:rPr sz="2000" spc="105" dirty="0">
                <a:solidFill>
                  <a:srgbClr val="FFFFFF"/>
                </a:solidFill>
                <a:latin typeface="Arial MT"/>
                <a:cs typeface="Arial MT"/>
              </a:rPr>
              <a:t>bye”</a:t>
            </a:r>
            <a:r>
              <a:rPr sz="2000" spc="105" dirty="0">
                <a:solidFill>
                  <a:srgbClr val="D32CFF"/>
                </a:solidFill>
                <a:latin typeface="Arial MT"/>
                <a:cs typeface="Arial MT"/>
              </a:rPr>
              <a:t>)</a:t>
            </a:r>
            <a:endParaRPr sz="2000">
              <a:latin typeface="Arial MT"/>
              <a:cs typeface="Arial MT"/>
            </a:endParaRPr>
          </a:p>
        </p:txBody>
      </p:sp>
      <p:grpSp>
        <p:nvGrpSpPr>
          <p:cNvPr id="6" name="object 6"/>
          <p:cNvGrpSpPr/>
          <p:nvPr/>
        </p:nvGrpSpPr>
        <p:grpSpPr>
          <a:xfrm>
            <a:off x="5382768" y="2234184"/>
            <a:ext cx="932815" cy="460375"/>
            <a:chOff x="3858767" y="2234183"/>
            <a:chExt cx="932815" cy="460375"/>
          </a:xfrm>
        </p:grpSpPr>
        <p:pic>
          <p:nvPicPr>
            <p:cNvPr id="7" name="object 7"/>
            <p:cNvPicPr/>
            <p:nvPr/>
          </p:nvPicPr>
          <p:blipFill>
            <a:blip r:embed="rId2" cstate="print"/>
            <a:stretch>
              <a:fillRect/>
            </a:stretch>
          </p:blipFill>
          <p:spPr>
            <a:xfrm>
              <a:off x="3858767" y="2234183"/>
              <a:ext cx="932688" cy="460248"/>
            </a:xfrm>
            <a:prstGeom prst="rect">
              <a:avLst/>
            </a:prstGeom>
          </p:spPr>
        </p:pic>
        <p:sp>
          <p:nvSpPr>
            <p:cNvPr id="8" name="object 8"/>
            <p:cNvSpPr/>
            <p:nvPr/>
          </p:nvSpPr>
          <p:spPr>
            <a:xfrm>
              <a:off x="4027407" y="2255941"/>
              <a:ext cx="723265" cy="278765"/>
            </a:xfrm>
            <a:custGeom>
              <a:avLst/>
              <a:gdLst/>
              <a:ahLst/>
              <a:cxnLst/>
              <a:rect l="l" t="t" r="r" b="b"/>
              <a:pathLst>
                <a:path w="723264" h="278764">
                  <a:moveTo>
                    <a:pt x="96172" y="151763"/>
                  </a:moveTo>
                  <a:lnTo>
                    <a:pt x="87143" y="152322"/>
                  </a:lnTo>
                  <a:lnTo>
                    <a:pt x="0" y="250973"/>
                  </a:lnTo>
                  <a:lnTo>
                    <a:pt x="128765" y="278269"/>
                  </a:lnTo>
                  <a:lnTo>
                    <a:pt x="136349" y="273339"/>
                  </a:lnTo>
                  <a:lnTo>
                    <a:pt x="139622" y="257900"/>
                  </a:lnTo>
                  <a:lnTo>
                    <a:pt x="138154" y="255642"/>
                  </a:lnTo>
                  <a:lnTo>
                    <a:pt x="31404" y="255642"/>
                  </a:lnTo>
                  <a:lnTo>
                    <a:pt x="22438" y="228509"/>
                  </a:lnTo>
                  <a:lnTo>
                    <a:pt x="72619" y="211926"/>
                  </a:lnTo>
                  <a:lnTo>
                    <a:pt x="108559" y="171240"/>
                  </a:lnTo>
                  <a:lnTo>
                    <a:pt x="107999" y="162212"/>
                  </a:lnTo>
                  <a:lnTo>
                    <a:pt x="96172" y="151763"/>
                  </a:lnTo>
                  <a:close/>
                </a:path>
                <a:path w="723264" h="278764">
                  <a:moveTo>
                    <a:pt x="72619" y="211926"/>
                  </a:moveTo>
                  <a:lnTo>
                    <a:pt x="22438" y="228509"/>
                  </a:lnTo>
                  <a:lnTo>
                    <a:pt x="31404" y="255642"/>
                  </a:lnTo>
                  <a:lnTo>
                    <a:pt x="43832" y="251534"/>
                  </a:lnTo>
                  <a:lnTo>
                    <a:pt x="37631" y="251534"/>
                  </a:lnTo>
                  <a:lnTo>
                    <a:pt x="29885" y="228098"/>
                  </a:lnTo>
                  <a:lnTo>
                    <a:pt x="58334" y="228098"/>
                  </a:lnTo>
                  <a:lnTo>
                    <a:pt x="72619" y="211926"/>
                  </a:lnTo>
                  <a:close/>
                </a:path>
                <a:path w="723264" h="278764">
                  <a:moveTo>
                    <a:pt x="81585" y="239058"/>
                  </a:moveTo>
                  <a:lnTo>
                    <a:pt x="31404" y="255642"/>
                  </a:lnTo>
                  <a:lnTo>
                    <a:pt x="138154" y="255642"/>
                  </a:lnTo>
                  <a:lnTo>
                    <a:pt x="134692" y="250317"/>
                  </a:lnTo>
                  <a:lnTo>
                    <a:pt x="81585" y="239058"/>
                  </a:lnTo>
                  <a:close/>
                </a:path>
                <a:path w="723264" h="278764">
                  <a:moveTo>
                    <a:pt x="29885" y="228098"/>
                  </a:moveTo>
                  <a:lnTo>
                    <a:pt x="37631" y="251534"/>
                  </a:lnTo>
                  <a:lnTo>
                    <a:pt x="53846" y="233178"/>
                  </a:lnTo>
                  <a:lnTo>
                    <a:pt x="29885" y="228098"/>
                  </a:lnTo>
                  <a:close/>
                </a:path>
                <a:path w="723264" h="278764">
                  <a:moveTo>
                    <a:pt x="53846" y="233178"/>
                  </a:moveTo>
                  <a:lnTo>
                    <a:pt x="37631" y="251534"/>
                  </a:lnTo>
                  <a:lnTo>
                    <a:pt x="43832" y="251534"/>
                  </a:lnTo>
                  <a:lnTo>
                    <a:pt x="81585" y="239058"/>
                  </a:lnTo>
                  <a:lnTo>
                    <a:pt x="53846" y="233178"/>
                  </a:lnTo>
                  <a:close/>
                </a:path>
                <a:path w="723264" h="278764">
                  <a:moveTo>
                    <a:pt x="713897" y="0"/>
                  </a:moveTo>
                  <a:lnTo>
                    <a:pt x="72619" y="211926"/>
                  </a:lnTo>
                  <a:lnTo>
                    <a:pt x="53846" y="233178"/>
                  </a:lnTo>
                  <a:lnTo>
                    <a:pt x="81585" y="239058"/>
                  </a:lnTo>
                  <a:lnTo>
                    <a:pt x="722863" y="27131"/>
                  </a:lnTo>
                  <a:lnTo>
                    <a:pt x="713897" y="0"/>
                  </a:lnTo>
                  <a:close/>
                </a:path>
                <a:path w="723264" h="278764">
                  <a:moveTo>
                    <a:pt x="58334" y="228098"/>
                  </a:moveTo>
                  <a:lnTo>
                    <a:pt x="29885" y="228098"/>
                  </a:lnTo>
                  <a:lnTo>
                    <a:pt x="53846" y="233178"/>
                  </a:lnTo>
                  <a:lnTo>
                    <a:pt x="58334" y="228098"/>
                  </a:lnTo>
                  <a:close/>
                </a:path>
              </a:pathLst>
            </a:custGeom>
            <a:solidFill>
              <a:srgbClr val="FF0000"/>
            </a:solidFill>
          </p:spPr>
          <p:txBody>
            <a:bodyPr wrap="square" lIns="0" tIns="0" rIns="0" bIns="0" rtlCol="0"/>
            <a:lstStyle/>
            <a:p>
              <a:endParaRPr/>
            </a:p>
          </p:txBody>
        </p:sp>
      </p:grpSp>
      <p:sp>
        <p:nvSpPr>
          <p:cNvPr id="9" name="object 9"/>
          <p:cNvSpPr txBox="1"/>
          <p:nvPr/>
        </p:nvSpPr>
        <p:spPr>
          <a:xfrm>
            <a:off x="6425987" y="1644396"/>
            <a:ext cx="4189095" cy="330200"/>
          </a:xfrm>
          <a:prstGeom prst="rect">
            <a:avLst/>
          </a:prstGeom>
        </p:spPr>
        <p:txBody>
          <a:bodyPr vert="horz" wrap="square" lIns="0" tIns="12700" rIns="0" bIns="0" rtlCol="0">
            <a:spAutoFit/>
          </a:bodyPr>
          <a:lstStyle/>
          <a:p>
            <a:pPr marL="12700">
              <a:spcBef>
                <a:spcPts val="100"/>
              </a:spcBef>
            </a:pPr>
            <a:r>
              <a:rPr sz="2000" spc="55" dirty="0">
                <a:solidFill>
                  <a:srgbClr val="FF0000"/>
                </a:solidFill>
                <a:latin typeface="Arial MT"/>
                <a:cs typeface="Arial MT"/>
              </a:rPr>
              <a:t>The</a:t>
            </a:r>
            <a:r>
              <a:rPr sz="2000" spc="-70" dirty="0">
                <a:solidFill>
                  <a:srgbClr val="FF0000"/>
                </a:solidFill>
                <a:latin typeface="Arial MT"/>
                <a:cs typeface="Arial MT"/>
              </a:rPr>
              <a:t> </a:t>
            </a:r>
            <a:r>
              <a:rPr sz="2000" spc="85" dirty="0">
                <a:solidFill>
                  <a:srgbClr val="00B050"/>
                </a:solidFill>
                <a:latin typeface="Arial MT"/>
                <a:cs typeface="Arial MT"/>
              </a:rPr>
              <a:t>input_more_students</a:t>
            </a:r>
            <a:r>
              <a:rPr sz="2000" spc="-65" dirty="0">
                <a:solidFill>
                  <a:srgbClr val="00B050"/>
                </a:solidFill>
                <a:latin typeface="Arial MT"/>
                <a:cs typeface="Arial MT"/>
              </a:rPr>
              <a:t> </a:t>
            </a:r>
            <a:r>
              <a:rPr sz="2000" spc="90" dirty="0">
                <a:solidFill>
                  <a:srgbClr val="FF0000"/>
                </a:solidFill>
                <a:latin typeface="Arial MT"/>
                <a:cs typeface="Arial MT"/>
              </a:rPr>
              <a:t>variable</a:t>
            </a:r>
            <a:endParaRPr sz="2000">
              <a:latin typeface="Arial MT"/>
              <a:cs typeface="Arial MT"/>
            </a:endParaRPr>
          </a:p>
        </p:txBody>
      </p:sp>
      <p:sp>
        <p:nvSpPr>
          <p:cNvPr id="10" name="object 10"/>
          <p:cNvSpPr txBox="1"/>
          <p:nvPr/>
        </p:nvSpPr>
        <p:spPr>
          <a:xfrm>
            <a:off x="6425986" y="1949196"/>
            <a:ext cx="3898900" cy="939800"/>
          </a:xfrm>
          <a:prstGeom prst="rect">
            <a:avLst/>
          </a:prstGeom>
        </p:spPr>
        <p:txBody>
          <a:bodyPr vert="horz" wrap="square" lIns="0" tIns="12700" rIns="0" bIns="0" rtlCol="0">
            <a:spAutoFit/>
          </a:bodyPr>
          <a:lstStyle/>
          <a:p>
            <a:pPr marL="12700" marR="5080">
              <a:spcBef>
                <a:spcPts val="100"/>
              </a:spcBef>
            </a:pPr>
            <a:r>
              <a:rPr sz="2000" spc="85" dirty="0">
                <a:solidFill>
                  <a:srgbClr val="FF0000"/>
                </a:solidFill>
                <a:latin typeface="Arial MT"/>
                <a:cs typeface="Arial MT"/>
              </a:rPr>
              <a:t>is</a:t>
            </a:r>
            <a:r>
              <a:rPr sz="2000" spc="-65" dirty="0">
                <a:solidFill>
                  <a:srgbClr val="FF0000"/>
                </a:solidFill>
                <a:latin typeface="Arial MT"/>
                <a:cs typeface="Arial MT"/>
              </a:rPr>
              <a:t> </a:t>
            </a:r>
            <a:r>
              <a:rPr sz="2000" spc="90" dirty="0">
                <a:solidFill>
                  <a:srgbClr val="FF0000"/>
                </a:solidFill>
                <a:latin typeface="Arial MT"/>
                <a:cs typeface="Arial MT"/>
              </a:rPr>
              <a:t>initialized</a:t>
            </a:r>
            <a:r>
              <a:rPr sz="2000" spc="-70" dirty="0">
                <a:solidFill>
                  <a:srgbClr val="FF0000"/>
                </a:solidFill>
                <a:latin typeface="Arial MT"/>
                <a:cs typeface="Arial MT"/>
              </a:rPr>
              <a:t> </a:t>
            </a:r>
            <a:r>
              <a:rPr sz="2000" spc="125" dirty="0">
                <a:solidFill>
                  <a:srgbClr val="FF0000"/>
                </a:solidFill>
                <a:latin typeface="Arial MT"/>
                <a:cs typeface="Arial MT"/>
              </a:rPr>
              <a:t>with</a:t>
            </a:r>
            <a:r>
              <a:rPr sz="2000" spc="-65" dirty="0">
                <a:solidFill>
                  <a:srgbClr val="FF0000"/>
                </a:solidFill>
                <a:latin typeface="Arial MT"/>
                <a:cs typeface="Arial MT"/>
              </a:rPr>
              <a:t> </a:t>
            </a:r>
            <a:r>
              <a:rPr sz="2000" spc="70" dirty="0">
                <a:solidFill>
                  <a:srgbClr val="FFFFFF"/>
                </a:solidFill>
                <a:latin typeface="Arial MT"/>
                <a:cs typeface="Arial MT"/>
              </a:rPr>
              <a:t>True</a:t>
            </a:r>
            <a:r>
              <a:rPr sz="2000" spc="-70" dirty="0">
                <a:solidFill>
                  <a:srgbClr val="FFFFFF"/>
                </a:solidFill>
                <a:latin typeface="Arial MT"/>
                <a:cs typeface="Arial MT"/>
              </a:rPr>
              <a:t> </a:t>
            </a:r>
            <a:r>
              <a:rPr sz="2000" spc="120" dirty="0">
                <a:solidFill>
                  <a:srgbClr val="FF0000"/>
                </a:solidFill>
                <a:latin typeface="Arial MT"/>
                <a:cs typeface="Arial MT"/>
              </a:rPr>
              <a:t>to</a:t>
            </a:r>
            <a:r>
              <a:rPr sz="2000" spc="-65" dirty="0">
                <a:solidFill>
                  <a:srgbClr val="FF0000"/>
                </a:solidFill>
                <a:latin typeface="Arial MT"/>
                <a:cs typeface="Arial MT"/>
              </a:rPr>
              <a:t> </a:t>
            </a:r>
            <a:r>
              <a:rPr sz="2000" spc="95" dirty="0">
                <a:solidFill>
                  <a:srgbClr val="FF0000"/>
                </a:solidFill>
                <a:latin typeface="Arial MT"/>
                <a:cs typeface="Arial MT"/>
              </a:rPr>
              <a:t>ensure </a:t>
            </a:r>
            <a:r>
              <a:rPr sz="2000" spc="-545" dirty="0">
                <a:solidFill>
                  <a:srgbClr val="FF0000"/>
                </a:solidFill>
                <a:latin typeface="Arial MT"/>
                <a:cs typeface="Arial MT"/>
              </a:rPr>
              <a:t> </a:t>
            </a:r>
            <a:r>
              <a:rPr sz="2000" spc="105" dirty="0">
                <a:solidFill>
                  <a:srgbClr val="FF0000"/>
                </a:solidFill>
                <a:latin typeface="Arial MT"/>
                <a:cs typeface="Arial MT"/>
              </a:rPr>
              <a:t>that the while loop </a:t>
            </a:r>
            <a:r>
              <a:rPr sz="2000" spc="110" dirty="0">
                <a:solidFill>
                  <a:srgbClr val="FF0000"/>
                </a:solidFill>
                <a:latin typeface="Arial MT"/>
                <a:cs typeface="Arial MT"/>
              </a:rPr>
              <a:t>will </a:t>
            </a:r>
            <a:r>
              <a:rPr sz="2000" spc="85" dirty="0">
                <a:solidFill>
                  <a:srgbClr val="FF0000"/>
                </a:solidFill>
                <a:latin typeface="Arial MT"/>
                <a:cs typeface="Arial MT"/>
              </a:rPr>
              <a:t>at </a:t>
            </a:r>
            <a:r>
              <a:rPr sz="2000" spc="90" dirty="0">
                <a:solidFill>
                  <a:srgbClr val="FF0000"/>
                </a:solidFill>
                <a:latin typeface="Arial MT"/>
                <a:cs typeface="Arial MT"/>
              </a:rPr>
              <a:t>least </a:t>
            </a:r>
            <a:r>
              <a:rPr sz="2000" spc="-545" dirty="0">
                <a:solidFill>
                  <a:srgbClr val="FF0000"/>
                </a:solidFill>
                <a:latin typeface="Arial MT"/>
                <a:cs typeface="Arial MT"/>
              </a:rPr>
              <a:t> </a:t>
            </a:r>
            <a:r>
              <a:rPr sz="2000" spc="90" dirty="0">
                <a:solidFill>
                  <a:srgbClr val="FF0000"/>
                </a:solidFill>
                <a:latin typeface="Arial MT"/>
                <a:cs typeface="Arial MT"/>
              </a:rPr>
              <a:t>execute</a:t>
            </a:r>
            <a:r>
              <a:rPr sz="2000" spc="-65" dirty="0">
                <a:solidFill>
                  <a:srgbClr val="FF0000"/>
                </a:solidFill>
                <a:latin typeface="Arial MT"/>
                <a:cs typeface="Arial MT"/>
              </a:rPr>
              <a:t> </a:t>
            </a:r>
            <a:r>
              <a:rPr sz="2000" spc="110" dirty="0">
                <a:solidFill>
                  <a:srgbClr val="FF0000"/>
                </a:solidFill>
                <a:latin typeface="Arial MT"/>
                <a:cs typeface="Arial MT"/>
              </a:rPr>
              <a:t>once</a:t>
            </a:r>
            <a:endParaRPr sz="2000">
              <a:latin typeface="Arial MT"/>
              <a:cs typeface="Arial MT"/>
            </a:endParaRPr>
          </a:p>
        </p:txBody>
      </p:sp>
      <p:grpSp>
        <p:nvGrpSpPr>
          <p:cNvPr id="11" name="object 11"/>
          <p:cNvGrpSpPr/>
          <p:nvPr/>
        </p:nvGrpSpPr>
        <p:grpSpPr>
          <a:xfrm>
            <a:off x="5928359" y="5465063"/>
            <a:ext cx="1033780" cy="911860"/>
            <a:chOff x="4404359" y="5465063"/>
            <a:chExt cx="1033780" cy="911860"/>
          </a:xfrm>
        </p:grpSpPr>
        <p:pic>
          <p:nvPicPr>
            <p:cNvPr id="12" name="object 12"/>
            <p:cNvPicPr/>
            <p:nvPr/>
          </p:nvPicPr>
          <p:blipFill>
            <a:blip r:embed="rId3" cstate="print"/>
            <a:stretch>
              <a:fillRect/>
            </a:stretch>
          </p:blipFill>
          <p:spPr>
            <a:xfrm>
              <a:off x="4404359" y="5465063"/>
              <a:ext cx="1033272" cy="911352"/>
            </a:xfrm>
            <a:prstGeom prst="rect">
              <a:avLst/>
            </a:prstGeom>
          </p:spPr>
        </p:pic>
        <p:sp>
          <p:nvSpPr>
            <p:cNvPr id="13" name="object 13"/>
            <p:cNvSpPr/>
            <p:nvPr/>
          </p:nvSpPr>
          <p:spPr>
            <a:xfrm>
              <a:off x="4571949" y="5613889"/>
              <a:ext cx="824230" cy="702310"/>
            </a:xfrm>
            <a:custGeom>
              <a:avLst/>
              <a:gdLst/>
              <a:ahLst/>
              <a:cxnLst/>
              <a:rect l="l" t="t" r="r" b="b"/>
              <a:pathLst>
                <a:path w="824229" h="702310">
                  <a:moveTo>
                    <a:pt x="43243" y="36688"/>
                  </a:moveTo>
                  <a:lnTo>
                    <a:pt x="52677" y="63428"/>
                  </a:lnTo>
                  <a:lnTo>
                    <a:pt x="805230" y="701901"/>
                  </a:lnTo>
                  <a:lnTo>
                    <a:pt x="823716" y="680112"/>
                  </a:lnTo>
                  <a:lnTo>
                    <a:pt x="71164" y="41639"/>
                  </a:lnTo>
                  <a:lnTo>
                    <a:pt x="43243" y="36688"/>
                  </a:lnTo>
                  <a:close/>
                </a:path>
                <a:path w="824229" h="702310">
                  <a:moveTo>
                    <a:pt x="0" y="0"/>
                  </a:moveTo>
                  <a:lnTo>
                    <a:pt x="43790" y="124129"/>
                  </a:lnTo>
                  <a:lnTo>
                    <a:pt x="51951" y="128034"/>
                  </a:lnTo>
                  <a:lnTo>
                    <a:pt x="66833" y="122783"/>
                  </a:lnTo>
                  <a:lnTo>
                    <a:pt x="70738" y="114623"/>
                  </a:lnTo>
                  <a:lnTo>
                    <a:pt x="52677" y="63428"/>
                  </a:lnTo>
                  <a:lnTo>
                    <a:pt x="12379" y="29239"/>
                  </a:lnTo>
                  <a:lnTo>
                    <a:pt x="30866" y="7450"/>
                  </a:lnTo>
                  <a:lnTo>
                    <a:pt x="42015" y="7450"/>
                  </a:lnTo>
                  <a:lnTo>
                    <a:pt x="0" y="0"/>
                  </a:lnTo>
                  <a:close/>
                </a:path>
                <a:path w="824229" h="702310">
                  <a:moveTo>
                    <a:pt x="30866" y="7450"/>
                  </a:moveTo>
                  <a:lnTo>
                    <a:pt x="12379" y="29239"/>
                  </a:lnTo>
                  <a:lnTo>
                    <a:pt x="52677" y="63428"/>
                  </a:lnTo>
                  <a:lnTo>
                    <a:pt x="43243" y="36688"/>
                  </a:lnTo>
                  <a:lnTo>
                    <a:pt x="19127" y="32412"/>
                  </a:lnTo>
                  <a:lnTo>
                    <a:pt x="35095" y="13591"/>
                  </a:lnTo>
                  <a:lnTo>
                    <a:pt x="38104" y="13591"/>
                  </a:lnTo>
                  <a:lnTo>
                    <a:pt x="30866" y="7450"/>
                  </a:lnTo>
                  <a:close/>
                </a:path>
                <a:path w="824229" h="702310">
                  <a:moveTo>
                    <a:pt x="42015" y="7450"/>
                  </a:moveTo>
                  <a:lnTo>
                    <a:pt x="30866" y="7450"/>
                  </a:lnTo>
                  <a:lnTo>
                    <a:pt x="71164" y="41639"/>
                  </a:lnTo>
                  <a:lnTo>
                    <a:pt x="124617" y="51117"/>
                  </a:lnTo>
                  <a:lnTo>
                    <a:pt x="132031" y="45935"/>
                  </a:lnTo>
                  <a:lnTo>
                    <a:pt x="134787" y="30396"/>
                  </a:lnTo>
                  <a:lnTo>
                    <a:pt x="129606" y="22981"/>
                  </a:lnTo>
                  <a:lnTo>
                    <a:pt x="42015" y="7450"/>
                  </a:lnTo>
                  <a:close/>
                </a:path>
                <a:path w="824229" h="702310">
                  <a:moveTo>
                    <a:pt x="38104" y="13591"/>
                  </a:moveTo>
                  <a:lnTo>
                    <a:pt x="35095" y="13591"/>
                  </a:lnTo>
                  <a:lnTo>
                    <a:pt x="43243" y="36688"/>
                  </a:lnTo>
                  <a:lnTo>
                    <a:pt x="71164" y="41639"/>
                  </a:lnTo>
                  <a:lnTo>
                    <a:pt x="38104" y="13591"/>
                  </a:lnTo>
                  <a:close/>
                </a:path>
                <a:path w="824229" h="702310">
                  <a:moveTo>
                    <a:pt x="35095" y="13591"/>
                  </a:moveTo>
                  <a:lnTo>
                    <a:pt x="19127" y="32412"/>
                  </a:lnTo>
                  <a:lnTo>
                    <a:pt x="43243" y="36688"/>
                  </a:lnTo>
                  <a:lnTo>
                    <a:pt x="35095" y="13591"/>
                  </a:lnTo>
                  <a:close/>
                </a:path>
              </a:pathLst>
            </a:custGeom>
            <a:solidFill>
              <a:srgbClr val="FF0000"/>
            </a:solidFill>
          </p:spPr>
          <p:txBody>
            <a:bodyPr wrap="square" lIns="0" tIns="0" rIns="0" bIns="0" rtlCol="0"/>
            <a:lstStyle/>
            <a:p>
              <a:endParaRPr/>
            </a:p>
          </p:txBody>
        </p:sp>
      </p:grpSp>
      <p:sp>
        <p:nvSpPr>
          <p:cNvPr id="14" name="object 14"/>
          <p:cNvSpPr txBox="1"/>
          <p:nvPr/>
        </p:nvSpPr>
        <p:spPr>
          <a:xfrm>
            <a:off x="7032161" y="5975603"/>
            <a:ext cx="3381375" cy="635000"/>
          </a:xfrm>
          <a:prstGeom prst="rect">
            <a:avLst/>
          </a:prstGeom>
        </p:spPr>
        <p:txBody>
          <a:bodyPr vert="horz" wrap="square" lIns="0" tIns="12700" rIns="0" bIns="0" rtlCol="0">
            <a:spAutoFit/>
          </a:bodyPr>
          <a:lstStyle/>
          <a:p>
            <a:pPr marL="12700" marR="5080">
              <a:spcBef>
                <a:spcPts val="100"/>
              </a:spcBef>
            </a:pPr>
            <a:r>
              <a:rPr sz="2000" spc="75" dirty="0">
                <a:solidFill>
                  <a:srgbClr val="FF0000"/>
                </a:solidFill>
                <a:latin typeface="Arial MT"/>
                <a:cs typeface="Arial MT"/>
              </a:rPr>
              <a:t>Change</a:t>
            </a:r>
            <a:r>
              <a:rPr sz="2000" spc="-80" dirty="0">
                <a:solidFill>
                  <a:srgbClr val="FF0000"/>
                </a:solidFill>
                <a:latin typeface="Arial MT"/>
                <a:cs typeface="Arial MT"/>
              </a:rPr>
              <a:t> </a:t>
            </a:r>
            <a:r>
              <a:rPr sz="2000" spc="105" dirty="0">
                <a:solidFill>
                  <a:srgbClr val="FF0000"/>
                </a:solidFill>
                <a:latin typeface="Arial MT"/>
                <a:cs typeface="Arial MT"/>
              </a:rPr>
              <a:t>the</a:t>
            </a:r>
            <a:r>
              <a:rPr sz="2000" spc="-75" dirty="0">
                <a:solidFill>
                  <a:srgbClr val="FF0000"/>
                </a:solidFill>
                <a:latin typeface="Arial MT"/>
                <a:cs typeface="Arial MT"/>
              </a:rPr>
              <a:t> </a:t>
            </a:r>
            <a:r>
              <a:rPr sz="2000" spc="95" dirty="0">
                <a:solidFill>
                  <a:srgbClr val="FF0000"/>
                </a:solidFill>
                <a:latin typeface="Arial MT"/>
                <a:cs typeface="Arial MT"/>
              </a:rPr>
              <a:t>initial</a:t>
            </a:r>
            <a:r>
              <a:rPr sz="2000" spc="-80" dirty="0">
                <a:solidFill>
                  <a:srgbClr val="FF0000"/>
                </a:solidFill>
                <a:latin typeface="Arial MT"/>
                <a:cs typeface="Arial MT"/>
              </a:rPr>
              <a:t> </a:t>
            </a:r>
            <a:r>
              <a:rPr sz="2000" spc="114" dirty="0">
                <a:solidFill>
                  <a:srgbClr val="FF0000"/>
                </a:solidFill>
                <a:latin typeface="Arial MT"/>
                <a:cs typeface="Arial MT"/>
              </a:rPr>
              <a:t>condition </a:t>
            </a:r>
            <a:r>
              <a:rPr sz="2000" spc="-540" dirty="0">
                <a:solidFill>
                  <a:srgbClr val="FF0000"/>
                </a:solidFill>
                <a:latin typeface="Arial MT"/>
                <a:cs typeface="Arial MT"/>
              </a:rPr>
              <a:t> </a:t>
            </a:r>
            <a:r>
              <a:rPr sz="2000" spc="120" dirty="0">
                <a:solidFill>
                  <a:srgbClr val="FF0000"/>
                </a:solidFill>
                <a:latin typeface="Arial MT"/>
                <a:cs typeface="Arial MT"/>
              </a:rPr>
              <a:t>to</a:t>
            </a:r>
            <a:r>
              <a:rPr sz="2000" spc="-60" dirty="0">
                <a:solidFill>
                  <a:srgbClr val="FF0000"/>
                </a:solidFill>
                <a:latin typeface="Arial MT"/>
                <a:cs typeface="Arial MT"/>
              </a:rPr>
              <a:t> </a:t>
            </a:r>
            <a:r>
              <a:rPr sz="2000" spc="50" dirty="0">
                <a:solidFill>
                  <a:srgbClr val="FFFFFF"/>
                </a:solidFill>
                <a:latin typeface="Arial MT"/>
                <a:cs typeface="Arial MT"/>
              </a:rPr>
              <a:t>False</a:t>
            </a:r>
            <a:r>
              <a:rPr sz="2000" spc="-70" dirty="0">
                <a:solidFill>
                  <a:srgbClr val="FFFFFF"/>
                </a:solidFill>
                <a:latin typeface="Arial MT"/>
                <a:cs typeface="Arial MT"/>
              </a:rPr>
              <a:t> </a:t>
            </a:r>
            <a:r>
              <a:rPr sz="2000" spc="120" dirty="0">
                <a:solidFill>
                  <a:srgbClr val="FF0000"/>
                </a:solidFill>
                <a:latin typeface="Arial MT"/>
                <a:cs typeface="Arial MT"/>
              </a:rPr>
              <a:t>to</a:t>
            </a:r>
            <a:r>
              <a:rPr sz="2000" spc="-60" dirty="0">
                <a:solidFill>
                  <a:srgbClr val="FF0000"/>
                </a:solidFill>
                <a:latin typeface="Arial MT"/>
                <a:cs typeface="Arial MT"/>
              </a:rPr>
              <a:t> </a:t>
            </a:r>
            <a:r>
              <a:rPr sz="2000" spc="114" dirty="0">
                <a:solidFill>
                  <a:srgbClr val="FF0000"/>
                </a:solidFill>
                <a:latin typeface="Arial MT"/>
                <a:cs typeface="Arial MT"/>
              </a:rPr>
              <a:t>stop</a:t>
            </a:r>
            <a:r>
              <a:rPr sz="2000" spc="-65" dirty="0">
                <a:solidFill>
                  <a:srgbClr val="FF0000"/>
                </a:solidFill>
                <a:latin typeface="Arial MT"/>
                <a:cs typeface="Arial MT"/>
              </a:rPr>
              <a:t> </a:t>
            </a:r>
            <a:r>
              <a:rPr sz="2000" spc="105" dirty="0">
                <a:solidFill>
                  <a:srgbClr val="FF0000"/>
                </a:solidFill>
                <a:latin typeface="Arial MT"/>
                <a:cs typeface="Arial MT"/>
              </a:rPr>
              <a:t>the</a:t>
            </a:r>
            <a:r>
              <a:rPr sz="2000" spc="-65" dirty="0">
                <a:solidFill>
                  <a:srgbClr val="FF0000"/>
                </a:solidFill>
                <a:latin typeface="Arial MT"/>
                <a:cs typeface="Arial MT"/>
              </a:rPr>
              <a:t> </a:t>
            </a:r>
            <a:r>
              <a:rPr sz="2000" spc="105" dirty="0">
                <a:solidFill>
                  <a:srgbClr val="FF0000"/>
                </a:solidFill>
                <a:latin typeface="Arial MT"/>
                <a:cs typeface="Arial MT"/>
              </a:rPr>
              <a:t>loop</a:t>
            </a:r>
            <a:endParaRPr sz="2000">
              <a:latin typeface="Arial MT"/>
              <a:cs typeface="Arial M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What is a Program?</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It’s a collection of instructions that perform a specific task when executed by a computer</a:t>
            </a:r>
          </a:p>
          <a:p>
            <a:r>
              <a:rPr lang="en-US" dirty="0"/>
              <a:t>Programs are written in programming languages</a:t>
            </a:r>
          </a:p>
          <a:p>
            <a:r>
              <a:rPr lang="en-US" dirty="0"/>
              <a:t>A collection of programs are referred to as software</a:t>
            </a:r>
            <a:endParaRPr lang="en-US" b="0" i="0" dirty="0">
              <a:effectLst/>
              <a:latin typeface="Arial" panose="020B0604020202020204" pitchFamily="34" charset="0"/>
            </a:endParaRPr>
          </a:p>
        </p:txBody>
      </p:sp>
    </p:spTree>
    <p:extLst>
      <p:ext uri="{BB962C8B-B14F-4D97-AF65-F5344CB8AC3E}">
        <p14:creationId xmlns:p14="http://schemas.microsoft.com/office/powerpoint/2010/main" val="13465239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42371" y="486156"/>
            <a:ext cx="3707129" cy="695960"/>
          </a:xfrm>
          <a:prstGeom prst="rect">
            <a:avLst/>
          </a:prstGeom>
        </p:spPr>
        <p:txBody>
          <a:bodyPr vert="horz" wrap="square" lIns="0" tIns="12700" rIns="0" bIns="0" rtlCol="0" anchor="ctr">
            <a:spAutoFit/>
          </a:bodyPr>
          <a:lstStyle/>
          <a:p>
            <a:pPr marL="12700">
              <a:lnSpc>
                <a:spcPct val="100000"/>
              </a:lnSpc>
              <a:spcBef>
                <a:spcPts val="100"/>
              </a:spcBef>
            </a:pPr>
            <a:r>
              <a:rPr spc="220" dirty="0"/>
              <a:t>Infinite</a:t>
            </a:r>
            <a:r>
              <a:rPr spc="-175" dirty="0"/>
              <a:t> </a:t>
            </a:r>
            <a:r>
              <a:rPr spc="220" dirty="0"/>
              <a:t>Loops</a:t>
            </a:r>
            <a:endParaRPr/>
          </a:p>
        </p:txBody>
      </p:sp>
      <p:sp>
        <p:nvSpPr>
          <p:cNvPr id="3" name="object 3"/>
          <p:cNvSpPr txBox="1"/>
          <p:nvPr/>
        </p:nvSpPr>
        <p:spPr>
          <a:xfrm>
            <a:off x="2059938" y="1620013"/>
            <a:ext cx="8319770" cy="4060727"/>
          </a:xfrm>
          <a:prstGeom prst="rect">
            <a:avLst/>
          </a:prstGeom>
        </p:spPr>
        <p:txBody>
          <a:bodyPr vert="horz" wrap="square" lIns="0" tIns="10795" rIns="0" bIns="0" rtlCol="0">
            <a:spAutoFit/>
          </a:bodyPr>
          <a:lstStyle/>
          <a:p>
            <a:pPr marL="355600" marR="5080" indent="-342900">
              <a:lnSpc>
                <a:spcPct val="100299"/>
              </a:lnSpc>
              <a:spcBef>
                <a:spcPts val="85"/>
              </a:spcBef>
              <a:buChar char="•"/>
              <a:tabLst>
                <a:tab pos="354965" algn="l"/>
                <a:tab pos="355600" algn="l"/>
              </a:tabLst>
            </a:pPr>
            <a:r>
              <a:rPr sz="3200" spc="165" dirty="0">
                <a:solidFill>
                  <a:srgbClr val="FFFFFF"/>
                </a:solidFill>
                <a:latin typeface="Arial MT"/>
                <a:cs typeface="Arial MT"/>
              </a:rPr>
              <a:t>A </a:t>
            </a:r>
            <a:r>
              <a:rPr sz="3200" spc="170" dirty="0">
                <a:solidFill>
                  <a:srgbClr val="FF0000"/>
                </a:solidFill>
                <a:latin typeface="Arial MT"/>
                <a:cs typeface="Arial MT"/>
              </a:rPr>
              <a:t>while </a:t>
            </a:r>
            <a:r>
              <a:rPr sz="3200" spc="165" dirty="0">
                <a:solidFill>
                  <a:srgbClr val="FFFFFF"/>
                </a:solidFill>
                <a:latin typeface="Arial MT"/>
                <a:cs typeface="Arial MT"/>
              </a:rPr>
              <a:t>loop </a:t>
            </a:r>
            <a:r>
              <a:rPr sz="3200" spc="170" dirty="0">
                <a:solidFill>
                  <a:srgbClr val="FFFFFF"/>
                </a:solidFill>
                <a:latin typeface="Arial MT"/>
                <a:cs typeface="Arial MT"/>
              </a:rPr>
              <a:t>becomes </a:t>
            </a:r>
            <a:r>
              <a:rPr sz="3200" spc="135" dirty="0">
                <a:solidFill>
                  <a:srgbClr val="FFFFFF"/>
                </a:solidFill>
                <a:latin typeface="Arial MT"/>
                <a:cs typeface="Arial MT"/>
              </a:rPr>
              <a:t>an </a:t>
            </a:r>
            <a:r>
              <a:rPr sz="3200" spc="165" dirty="0">
                <a:solidFill>
                  <a:srgbClr val="FFFFFF"/>
                </a:solidFill>
                <a:latin typeface="Arial MT"/>
                <a:cs typeface="Arial MT"/>
              </a:rPr>
              <a:t>infinite loop </a:t>
            </a:r>
            <a:r>
              <a:rPr sz="3200" spc="160" dirty="0">
                <a:solidFill>
                  <a:srgbClr val="FFFFFF"/>
                </a:solidFill>
                <a:latin typeface="Arial MT"/>
                <a:cs typeface="Arial MT"/>
              </a:rPr>
              <a:t>if </a:t>
            </a:r>
            <a:r>
              <a:rPr sz="3200" spc="-875" dirty="0">
                <a:solidFill>
                  <a:srgbClr val="FFFFFF"/>
                </a:solidFill>
                <a:latin typeface="Arial MT"/>
                <a:cs typeface="Arial MT"/>
              </a:rPr>
              <a:t> </a:t>
            </a:r>
            <a:r>
              <a:rPr sz="3200" spc="170" dirty="0">
                <a:solidFill>
                  <a:srgbClr val="FFFFFF"/>
                </a:solidFill>
                <a:latin typeface="Arial MT"/>
                <a:cs typeface="Arial MT"/>
              </a:rPr>
              <a:t>the</a:t>
            </a:r>
            <a:r>
              <a:rPr sz="3200" spc="-110" dirty="0">
                <a:solidFill>
                  <a:srgbClr val="FFFFFF"/>
                </a:solidFill>
                <a:latin typeface="Arial MT"/>
                <a:cs typeface="Arial MT"/>
              </a:rPr>
              <a:t> </a:t>
            </a:r>
            <a:r>
              <a:rPr sz="3200" spc="185" dirty="0">
                <a:solidFill>
                  <a:srgbClr val="FFFFFF"/>
                </a:solidFill>
                <a:latin typeface="Arial MT"/>
                <a:cs typeface="Arial MT"/>
              </a:rPr>
              <a:t>condition</a:t>
            </a:r>
            <a:r>
              <a:rPr sz="3200" spc="-95" dirty="0">
                <a:solidFill>
                  <a:srgbClr val="FFFFFF"/>
                </a:solidFill>
                <a:latin typeface="Arial MT"/>
                <a:cs typeface="Arial MT"/>
              </a:rPr>
              <a:t> </a:t>
            </a:r>
            <a:r>
              <a:rPr sz="3200" spc="145" dirty="0">
                <a:solidFill>
                  <a:srgbClr val="FFFFFF"/>
                </a:solidFill>
                <a:latin typeface="Arial MT"/>
                <a:cs typeface="Arial MT"/>
              </a:rPr>
              <a:t>expression</a:t>
            </a:r>
            <a:r>
              <a:rPr sz="3200" spc="-95" dirty="0">
                <a:solidFill>
                  <a:srgbClr val="FFFFFF"/>
                </a:solidFill>
                <a:latin typeface="Arial MT"/>
                <a:cs typeface="Arial MT"/>
              </a:rPr>
              <a:t> </a:t>
            </a:r>
            <a:r>
              <a:rPr sz="3200" spc="145" dirty="0">
                <a:solidFill>
                  <a:srgbClr val="FFFFFF"/>
                </a:solidFill>
                <a:latin typeface="Arial MT"/>
                <a:cs typeface="Arial MT"/>
              </a:rPr>
              <a:t>never</a:t>
            </a:r>
            <a:r>
              <a:rPr sz="3200" spc="-105" dirty="0">
                <a:solidFill>
                  <a:srgbClr val="FFFFFF"/>
                </a:solidFill>
                <a:latin typeface="Arial MT"/>
                <a:cs typeface="Arial MT"/>
              </a:rPr>
              <a:t> </a:t>
            </a:r>
            <a:r>
              <a:rPr sz="3200" spc="170" dirty="0">
                <a:solidFill>
                  <a:srgbClr val="FFFFFF"/>
                </a:solidFill>
                <a:latin typeface="Arial MT"/>
                <a:cs typeface="Arial MT"/>
              </a:rPr>
              <a:t>becomes </a:t>
            </a:r>
            <a:r>
              <a:rPr sz="3200" spc="-875" dirty="0">
                <a:solidFill>
                  <a:srgbClr val="FFFFFF"/>
                </a:solidFill>
                <a:latin typeface="Arial MT"/>
                <a:cs typeface="Arial MT"/>
              </a:rPr>
              <a:t> </a:t>
            </a:r>
            <a:r>
              <a:rPr sz="3200" spc="85" dirty="0">
                <a:solidFill>
                  <a:srgbClr val="FFFFFF"/>
                </a:solidFill>
                <a:latin typeface="Arial MT"/>
                <a:cs typeface="Arial MT"/>
              </a:rPr>
              <a:t>False</a:t>
            </a:r>
            <a:endParaRPr sz="3200">
              <a:latin typeface="Arial MT"/>
              <a:cs typeface="Arial MT"/>
            </a:endParaRPr>
          </a:p>
          <a:p>
            <a:pPr marL="755650" lvl="1" indent="-285750">
              <a:spcBef>
                <a:spcPts val="665"/>
              </a:spcBef>
              <a:buChar char="–"/>
              <a:tabLst>
                <a:tab pos="755650" algn="l"/>
              </a:tabLst>
            </a:pPr>
            <a:r>
              <a:rPr sz="2800" spc="135" dirty="0">
                <a:solidFill>
                  <a:srgbClr val="FFFFFF"/>
                </a:solidFill>
                <a:latin typeface="Arial MT"/>
                <a:cs typeface="Arial MT"/>
              </a:rPr>
              <a:t>An</a:t>
            </a:r>
            <a:r>
              <a:rPr sz="2800" spc="-90" dirty="0">
                <a:solidFill>
                  <a:srgbClr val="FFFFFF"/>
                </a:solidFill>
                <a:latin typeface="Arial MT"/>
                <a:cs typeface="Arial MT"/>
              </a:rPr>
              <a:t> </a:t>
            </a:r>
            <a:r>
              <a:rPr sz="2800" spc="145" dirty="0">
                <a:solidFill>
                  <a:srgbClr val="FFFFFF"/>
                </a:solidFill>
                <a:latin typeface="Arial MT"/>
                <a:cs typeface="Arial MT"/>
              </a:rPr>
              <a:t>infinite</a:t>
            </a:r>
            <a:r>
              <a:rPr sz="2800" spc="-85" dirty="0">
                <a:solidFill>
                  <a:srgbClr val="FFFFFF"/>
                </a:solidFill>
                <a:latin typeface="Arial MT"/>
                <a:cs typeface="Arial MT"/>
              </a:rPr>
              <a:t> </a:t>
            </a:r>
            <a:r>
              <a:rPr sz="2800" spc="145" dirty="0">
                <a:solidFill>
                  <a:srgbClr val="FFFFFF"/>
                </a:solidFill>
                <a:latin typeface="Arial MT"/>
                <a:cs typeface="Arial MT"/>
              </a:rPr>
              <a:t>loop</a:t>
            </a:r>
            <a:r>
              <a:rPr sz="2800" spc="-85" dirty="0">
                <a:solidFill>
                  <a:srgbClr val="FFFFFF"/>
                </a:solidFill>
                <a:latin typeface="Arial MT"/>
                <a:cs typeface="Arial MT"/>
              </a:rPr>
              <a:t> </a:t>
            </a:r>
            <a:r>
              <a:rPr sz="2800" spc="125" dirty="0">
                <a:solidFill>
                  <a:srgbClr val="FFFFFF"/>
                </a:solidFill>
                <a:latin typeface="Arial MT"/>
                <a:cs typeface="Arial MT"/>
              </a:rPr>
              <a:t>never</a:t>
            </a:r>
            <a:r>
              <a:rPr sz="2800" spc="-80" dirty="0">
                <a:solidFill>
                  <a:srgbClr val="FFFFFF"/>
                </a:solidFill>
                <a:latin typeface="Arial MT"/>
                <a:cs typeface="Arial MT"/>
              </a:rPr>
              <a:t> </a:t>
            </a:r>
            <a:r>
              <a:rPr sz="2800" spc="135" dirty="0">
                <a:solidFill>
                  <a:srgbClr val="FFFFFF"/>
                </a:solidFill>
                <a:latin typeface="Arial MT"/>
                <a:cs typeface="Arial MT"/>
              </a:rPr>
              <a:t>ends</a:t>
            </a:r>
            <a:r>
              <a:rPr sz="2800" spc="-90" dirty="0">
                <a:solidFill>
                  <a:srgbClr val="FFFFFF"/>
                </a:solidFill>
                <a:latin typeface="Arial MT"/>
                <a:cs typeface="Arial MT"/>
              </a:rPr>
              <a:t> </a:t>
            </a:r>
            <a:r>
              <a:rPr sz="2800" spc="140" dirty="0">
                <a:solidFill>
                  <a:srgbClr val="FFFFFF"/>
                </a:solidFill>
                <a:latin typeface="Arial MT"/>
                <a:cs typeface="Arial MT"/>
              </a:rPr>
              <a:t>and</a:t>
            </a:r>
            <a:r>
              <a:rPr sz="2800" spc="-85" dirty="0">
                <a:solidFill>
                  <a:srgbClr val="FFFFFF"/>
                </a:solidFill>
                <a:latin typeface="Arial MT"/>
                <a:cs typeface="Arial MT"/>
              </a:rPr>
              <a:t> </a:t>
            </a:r>
            <a:r>
              <a:rPr sz="2800" spc="145" dirty="0">
                <a:solidFill>
                  <a:srgbClr val="FFFFFF"/>
                </a:solidFill>
                <a:latin typeface="Arial MT"/>
                <a:cs typeface="Arial MT"/>
              </a:rPr>
              <a:t>runs</a:t>
            </a:r>
            <a:r>
              <a:rPr sz="2800" spc="-90" dirty="0">
                <a:solidFill>
                  <a:srgbClr val="FFFFFF"/>
                </a:solidFill>
                <a:latin typeface="Arial MT"/>
                <a:cs typeface="Arial MT"/>
              </a:rPr>
              <a:t> </a:t>
            </a:r>
            <a:r>
              <a:rPr sz="2800" spc="135" dirty="0">
                <a:solidFill>
                  <a:srgbClr val="FFFFFF"/>
                </a:solidFill>
                <a:latin typeface="Arial MT"/>
                <a:cs typeface="Arial MT"/>
              </a:rPr>
              <a:t>forever</a:t>
            </a:r>
            <a:endParaRPr sz="2800">
              <a:latin typeface="Arial MT"/>
              <a:cs typeface="Arial MT"/>
            </a:endParaRPr>
          </a:p>
          <a:p>
            <a:pPr marL="755015" marR="42545" lvl="1" indent="-285750">
              <a:lnSpc>
                <a:spcPts val="3290"/>
              </a:lnSpc>
              <a:spcBef>
                <a:spcPts val="915"/>
              </a:spcBef>
              <a:buChar char="–"/>
              <a:tabLst>
                <a:tab pos="755650" algn="l"/>
              </a:tabLst>
            </a:pPr>
            <a:r>
              <a:rPr sz="2800" spc="110" dirty="0">
                <a:solidFill>
                  <a:srgbClr val="FFFFFF"/>
                </a:solidFill>
                <a:latin typeface="Arial MT"/>
                <a:cs typeface="Arial MT"/>
              </a:rPr>
              <a:t>In</a:t>
            </a:r>
            <a:r>
              <a:rPr sz="2800" spc="-90" dirty="0">
                <a:solidFill>
                  <a:srgbClr val="FFFFFF"/>
                </a:solidFill>
                <a:latin typeface="Arial MT"/>
                <a:cs typeface="Arial MT"/>
              </a:rPr>
              <a:t> </a:t>
            </a:r>
            <a:r>
              <a:rPr sz="2800" spc="60" dirty="0">
                <a:solidFill>
                  <a:srgbClr val="FFFFFF"/>
                </a:solidFill>
                <a:latin typeface="Arial MT"/>
                <a:cs typeface="Arial MT"/>
              </a:rPr>
              <a:t>99.9%</a:t>
            </a:r>
            <a:r>
              <a:rPr sz="2800" spc="-85" dirty="0">
                <a:solidFill>
                  <a:srgbClr val="FFFFFF"/>
                </a:solidFill>
                <a:latin typeface="Arial MT"/>
                <a:cs typeface="Arial MT"/>
              </a:rPr>
              <a:t> </a:t>
            </a:r>
            <a:r>
              <a:rPr sz="2800" spc="140" dirty="0">
                <a:solidFill>
                  <a:srgbClr val="FFFFFF"/>
                </a:solidFill>
                <a:latin typeface="Arial MT"/>
                <a:cs typeface="Arial MT"/>
              </a:rPr>
              <a:t>of</a:t>
            </a:r>
            <a:r>
              <a:rPr sz="2800" spc="240" dirty="0">
                <a:solidFill>
                  <a:srgbClr val="FFFFFF"/>
                </a:solidFill>
                <a:latin typeface="Arial MT"/>
                <a:cs typeface="Arial MT"/>
              </a:rPr>
              <a:t> </a:t>
            </a:r>
            <a:r>
              <a:rPr sz="2800" spc="145" dirty="0">
                <a:solidFill>
                  <a:srgbClr val="FFFFFF"/>
                </a:solidFill>
                <a:latin typeface="Arial MT"/>
                <a:cs typeface="Arial MT"/>
              </a:rPr>
              <a:t>the</a:t>
            </a:r>
            <a:r>
              <a:rPr sz="2800" spc="-85" dirty="0">
                <a:solidFill>
                  <a:srgbClr val="FFFFFF"/>
                </a:solidFill>
                <a:latin typeface="Arial MT"/>
                <a:cs typeface="Arial MT"/>
              </a:rPr>
              <a:t> </a:t>
            </a:r>
            <a:r>
              <a:rPr sz="2800" spc="110" dirty="0">
                <a:solidFill>
                  <a:srgbClr val="FFFFFF"/>
                </a:solidFill>
                <a:latin typeface="Arial MT"/>
                <a:cs typeface="Arial MT"/>
              </a:rPr>
              <a:t>cases,</a:t>
            </a:r>
            <a:r>
              <a:rPr sz="2800" spc="-80" dirty="0">
                <a:solidFill>
                  <a:srgbClr val="FFFFFF"/>
                </a:solidFill>
                <a:latin typeface="Arial MT"/>
                <a:cs typeface="Arial MT"/>
              </a:rPr>
              <a:t> </a:t>
            </a:r>
            <a:r>
              <a:rPr sz="2800" spc="110" dirty="0">
                <a:solidFill>
                  <a:srgbClr val="FFFFFF"/>
                </a:solidFill>
                <a:latin typeface="Arial MT"/>
                <a:cs typeface="Arial MT"/>
              </a:rPr>
              <a:t>you</a:t>
            </a:r>
            <a:r>
              <a:rPr sz="2800" spc="-85" dirty="0">
                <a:solidFill>
                  <a:srgbClr val="FFFFFF"/>
                </a:solidFill>
                <a:latin typeface="Arial MT"/>
                <a:cs typeface="Arial MT"/>
              </a:rPr>
              <a:t> </a:t>
            </a:r>
            <a:r>
              <a:rPr sz="2800" spc="185" dirty="0">
                <a:solidFill>
                  <a:srgbClr val="FFFFFF"/>
                </a:solidFill>
                <a:latin typeface="Arial MT"/>
                <a:cs typeface="Arial MT"/>
              </a:rPr>
              <a:t>don’t</a:t>
            </a:r>
            <a:r>
              <a:rPr sz="2800" spc="-85" dirty="0">
                <a:solidFill>
                  <a:srgbClr val="FFFFFF"/>
                </a:solidFill>
                <a:latin typeface="Arial MT"/>
                <a:cs typeface="Arial MT"/>
              </a:rPr>
              <a:t> </a:t>
            </a:r>
            <a:r>
              <a:rPr sz="2800" spc="160" dirty="0">
                <a:solidFill>
                  <a:srgbClr val="FFFFFF"/>
                </a:solidFill>
                <a:latin typeface="Arial MT"/>
                <a:cs typeface="Arial MT"/>
              </a:rPr>
              <a:t>want</a:t>
            </a:r>
            <a:r>
              <a:rPr sz="2800" spc="-90" dirty="0">
                <a:solidFill>
                  <a:srgbClr val="FFFFFF"/>
                </a:solidFill>
                <a:latin typeface="Arial MT"/>
                <a:cs typeface="Arial MT"/>
              </a:rPr>
              <a:t> </a:t>
            </a:r>
            <a:r>
              <a:rPr sz="2800" spc="170" dirty="0">
                <a:solidFill>
                  <a:srgbClr val="FFFFFF"/>
                </a:solidFill>
                <a:latin typeface="Arial MT"/>
                <a:cs typeface="Arial MT"/>
              </a:rPr>
              <a:t>to</a:t>
            </a:r>
            <a:r>
              <a:rPr sz="2800" spc="-85" dirty="0">
                <a:solidFill>
                  <a:srgbClr val="FFFFFF"/>
                </a:solidFill>
                <a:latin typeface="Arial MT"/>
                <a:cs typeface="Arial MT"/>
              </a:rPr>
              <a:t> </a:t>
            </a:r>
            <a:r>
              <a:rPr sz="2800" spc="114" dirty="0">
                <a:solidFill>
                  <a:srgbClr val="FFFFFF"/>
                </a:solidFill>
                <a:latin typeface="Arial MT"/>
                <a:cs typeface="Arial MT"/>
              </a:rPr>
              <a:t>use </a:t>
            </a:r>
            <a:r>
              <a:rPr sz="2800" spc="-760" dirty="0">
                <a:solidFill>
                  <a:srgbClr val="FFFFFF"/>
                </a:solidFill>
                <a:latin typeface="Arial MT"/>
                <a:cs typeface="Arial MT"/>
              </a:rPr>
              <a:t> </a:t>
            </a:r>
            <a:r>
              <a:rPr sz="2800" spc="114" dirty="0">
                <a:solidFill>
                  <a:srgbClr val="FFFFFF"/>
                </a:solidFill>
                <a:latin typeface="Arial MT"/>
                <a:cs typeface="Arial MT"/>
              </a:rPr>
              <a:t>an</a:t>
            </a:r>
            <a:r>
              <a:rPr sz="2800" spc="-90" dirty="0">
                <a:solidFill>
                  <a:srgbClr val="FFFFFF"/>
                </a:solidFill>
                <a:latin typeface="Arial MT"/>
                <a:cs typeface="Arial MT"/>
              </a:rPr>
              <a:t> </a:t>
            </a:r>
            <a:r>
              <a:rPr sz="2800" spc="145" dirty="0">
                <a:solidFill>
                  <a:srgbClr val="FFFFFF"/>
                </a:solidFill>
                <a:latin typeface="Arial MT"/>
                <a:cs typeface="Arial MT"/>
              </a:rPr>
              <a:t>infinite</a:t>
            </a:r>
            <a:r>
              <a:rPr sz="2800" spc="-80" dirty="0">
                <a:solidFill>
                  <a:srgbClr val="FFFFFF"/>
                </a:solidFill>
                <a:latin typeface="Arial MT"/>
                <a:cs typeface="Arial MT"/>
              </a:rPr>
              <a:t> </a:t>
            </a:r>
            <a:r>
              <a:rPr sz="2800" spc="145" dirty="0">
                <a:solidFill>
                  <a:srgbClr val="FFFFFF"/>
                </a:solidFill>
                <a:latin typeface="Arial MT"/>
                <a:cs typeface="Arial MT"/>
              </a:rPr>
              <a:t>loop</a:t>
            </a:r>
            <a:endParaRPr sz="2800">
              <a:latin typeface="Arial MT"/>
              <a:cs typeface="Arial MT"/>
            </a:endParaRPr>
          </a:p>
          <a:p>
            <a:pPr marL="355600" marR="683895" indent="-342900">
              <a:lnSpc>
                <a:spcPts val="3790"/>
              </a:lnSpc>
              <a:spcBef>
                <a:spcPts val="900"/>
              </a:spcBef>
              <a:buChar char="•"/>
              <a:tabLst>
                <a:tab pos="354965" algn="l"/>
                <a:tab pos="355600" algn="l"/>
              </a:tabLst>
            </a:pPr>
            <a:r>
              <a:rPr sz="3200" spc="150" dirty="0">
                <a:solidFill>
                  <a:srgbClr val="FFFFFF"/>
                </a:solidFill>
                <a:latin typeface="Arial MT"/>
                <a:cs typeface="Arial MT"/>
              </a:rPr>
              <a:t>Programs</a:t>
            </a:r>
            <a:r>
              <a:rPr sz="3200" spc="-95" dirty="0">
                <a:solidFill>
                  <a:srgbClr val="FFFFFF"/>
                </a:solidFill>
                <a:latin typeface="Arial MT"/>
                <a:cs typeface="Arial MT"/>
              </a:rPr>
              <a:t> </a:t>
            </a:r>
            <a:r>
              <a:rPr sz="3200" spc="204" dirty="0">
                <a:solidFill>
                  <a:srgbClr val="FFFFFF"/>
                </a:solidFill>
                <a:latin typeface="Arial MT"/>
                <a:cs typeface="Arial MT"/>
              </a:rPr>
              <a:t>with</a:t>
            </a:r>
            <a:r>
              <a:rPr sz="3200" spc="-90" dirty="0">
                <a:solidFill>
                  <a:srgbClr val="FFFFFF"/>
                </a:solidFill>
                <a:latin typeface="Arial MT"/>
                <a:cs typeface="Arial MT"/>
              </a:rPr>
              <a:t> </a:t>
            </a:r>
            <a:r>
              <a:rPr sz="3200" spc="135" dirty="0">
                <a:solidFill>
                  <a:srgbClr val="FFFFFF"/>
                </a:solidFill>
                <a:latin typeface="Arial MT"/>
                <a:cs typeface="Arial MT"/>
              </a:rPr>
              <a:t>an</a:t>
            </a:r>
            <a:r>
              <a:rPr sz="3200" spc="-90" dirty="0">
                <a:solidFill>
                  <a:srgbClr val="FFFFFF"/>
                </a:solidFill>
                <a:latin typeface="Arial MT"/>
                <a:cs typeface="Arial MT"/>
              </a:rPr>
              <a:t> </a:t>
            </a:r>
            <a:r>
              <a:rPr sz="3200" spc="165" dirty="0">
                <a:solidFill>
                  <a:srgbClr val="FFFFFF"/>
                </a:solidFill>
                <a:latin typeface="Arial MT"/>
                <a:cs typeface="Arial MT"/>
              </a:rPr>
              <a:t>infinite</a:t>
            </a:r>
            <a:r>
              <a:rPr sz="3200" spc="-100" dirty="0">
                <a:solidFill>
                  <a:srgbClr val="FFFFFF"/>
                </a:solidFill>
                <a:latin typeface="Arial MT"/>
                <a:cs typeface="Arial MT"/>
              </a:rPr>
              <a:t> </a:t>
            </a:r>
            <a:r>
              <a:rPr sz="3200" spc="165" dirty="0">
                <a:solidFill>
                  <a:srgbClr val="FFFFFF"/>
                </a:solidFill>
                <a:latin typeface="Arial MT"/>
                <a:cs typeface="Arial MT"/>
              </a:rPr>
              <a:t>loop</a:t>
            </a:r>
            <a:r>
              <a:rPr sz="3200" spc="-95" dirty="0">
                <a:solidFill>
                  <a:srgbClr val="FFFFFF"/>
                </a:solidFill>
                <a:latin typeface="Arial MT"/>
                <a:cs typeface="Arial MT"/>
              </a:rPr>
              <a:t> </a:t>
            </a:r>
            <a:r>
              <a:rPr sz="3200" spc="185" dirty="0">
                <a:solidFill>
                  <a:srgbClr val="FFFFFF"/>
                </a:solidFill>
                <a:latin typeface="Arial MT"/>
                <a:cs typeface="Arial MT"/>
              </a:rPr>
              <a:t>can</a:t>
            </a:r>
            <a:r>
              <a:rPr sz="3200" spc="-85" dirty="0">
                <a:solidFill>
                  <a:srgbClr val="FFFFFF"/>
                </a:solidFill>
                <a:latin typeface="Arial MT"/>
                <a:cs typeface="Arial MT"/>
              </a:rPr>
              <a:t> </a:t>
            </a:r>
            <a:r>
              <a:rPr sz="3200" spc="170" dirty="0">
                <a:solidFill>
                  <a:srgbClr val="FFFFFF"/>
                </a:solidFill>
                <a:latin typeface="Arial MT"/>
                <a:cs typeface="Arial MT"/>
              </a:rPr>
              <a:t>be </a:t>
            </a:r>
            <a:r>
              <a:rPr sz="3200" spc="-875" dirty="0">
                <a:solidFill>
                  <a:srgbClr val="FFFFFF"/>
                </a:solidFill>
                <a:latin typeface="Arial MT"/>
                <a:cs typeface="Arial MT"/>
              </a:rPr>
              <a:t> </a:t>
            </a:r>
            <a:r>
              <a:rPr sz="3200" spc="185" dirty="0">
                <a:solidFill>
                  <a:srgbClr val="FFFFFF"/>
                </a:solidFill>
                <a:latin typeface="Arial MT"/>
                <a:cs typeface="Arial MT"/>
              </a:rPr>
              <a:t>stopped</a:t>
            </a:r>
            <a:r>
              <a:rPr sz="3200" spc="-95" dirty="0">
                <a:solidFill>
                  <a:srgbClr val="FFFFFF"/>
                </a:solidFill>
                <a:latin typeface="Arial MT"/>
                <a:cs typeface="Arial MT"/>
              </a:rPr>
              <a:t> </a:t>
            </a:r>
            <a:r>
              <a:rPr sz="3200" spc="150" dirty="0">
                <a:solidFill>
                  <a:srgbClr val="FFFFFF"/>
                </a:solidFill>
                <a:latin typeface="Arial MT"/>
                <a:cs typeface="Arial MT"/>
              </a:rPr>
              <a:t>by</a:t>
            </a:r>
            <a:r>
              <a:rPr sz="3200" spc="-90" dirty="0">
                <a:solidFill>
                  <a:srgbClr val="FFFFFF"/>
                </a:solidFill>
                <a:latin typeface="Arial MT"/>
                <a:cs typeface="Arial MT"/>
              </a:rPr>
              <a:t> </a:t>
            </a:r>
            <a:r>
              <a:rPr sz="3200" spc="160" dirty="0">
                <a:solidFill>
                  <a:srgbClr val="FFFFFF"/>
                </a:solidFill>
                <a:latin typeface="Arial MT"/>
                <a:cs typeface="Arial MT"/>
              </a:rPr>
              <a:t>using</a:t>
            </a:r>
            <a:r>
              <a:rPr sz="3200" spc="-95" dirty="0">
                <a:solidFill>
                  <a:srgbClr val="FFFFFF"/>
                </a:solidFill>
                <a:latin typeface="Arial MT"/>
                <a:cs typeface="Arial MT"/>
              </a:rPr>
              <a:t> </a:t>
            </a:r>
            <a:r>
              <a:rPr sz="3200" spc="170" dirty="0">
                <a:solidFill>
                  <a:srgbClr val="FFFFFF"/>
                </a:solidFill>
                <a:latin typeface="Arial MT"/>
                <a:cs typeface="Arial MT"/>
              </a:rPr>
              <a:t>Ctrl+c</a:t>
            </a:r>
            <a:endParaRPr sz="3200">
              <a:latin typeface="Arial MT"/>
              <a:cs typeface="Arial M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Coming back to our bomb exercise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62500" lnSpcReduction="20000"/>
          </a:bodyPr>
          <a:lstStyle/>
          <a:p>
            <a:r>
              <a:rPr lang="en-US" dirty="0">
                <a:latin typeface="Arial" panose="020B0604020202020204" pitchFamily="34" charset="0"/>
              </a:rPr>
              <a:t># SOLUTION 3:</a:t>
            </a:r>
          </a:p>
          <a:p>
            <a:r>
              <a:rPr lang="en-US" dirty="0">
                <a:latin typeface="Arial" panose="020B0604020202020204" pitchFamily="34" charset="0"/>
              </a:rPr>
              <a:t>while num !=0:</a:t>
            </a:r>
          </a:p>
          <a:p>
            <a:r>
              <a:rPr lang="en-US" dirty="0">
                <a:latin typeface="Arial" panose="020B0604020202020204" pitchFamily="34" charset="0"/>
              </a:rPr>
              <a:t>    print(num)</a:t>
            </a:r>
          </a:p>
          <a:p>
            <a:r>
              <a:rPr lang="en-US" dirty="0">
                <a:latin typeface="Arial" panose="020B0604020202020204" pitchFamily="34" charset="0"/>
              </a:rPr>
              <a:t>    num -= 1</a:t>
            </a:r>
          </a:p>
          <a:p>
            <a:r>
              <a:rPr lang="en-US" dirty="0">
                <a:latin typeface="Arial" panose="020B0604020202020204" pitchFamily="34" charset="0"/>
              </a:rPr>
              <a:t>print("BOOM")</a:t>
            </a:r>
          </a:p>
          <a:p>
            <a:endParaRPr lang="en-US" dirty="0">
              <a:latin typeface="Arial" panose="020B0604020202020204" pitchFamily="34" charset="0"/>
            </a:endParaRPr>
          </a:p>
          <a:p>
            <a:r>
              <a:rPr lang="en-US" dirty="0">
                <a:latin typeface="Arial" panose="020B0604020202020204" pitchFamily="34" charset="0"/>
              </a:rPr>
              <a:t># SOLUTION 4:</a:t>
            </a:r>
          </a:p>
          <a:p>
            <a:r>
              <a:rPr lang="en-US" dirty="0">
                <a:latin typeface="Arial" panose="020B0604020202020204" pitchFamily="34" charset="0"/>
              </a:rPr>
              <a:t>while True:</a:t>
            </a:r>
          </a:p>
          <a:p>
            <a:r>
              <a:rPr lang="en-US" dirty="0">
                <a:latin typeface="Arial" panose="020B0604020202020204" pitchFamily="34" charset="0"/>
              </a:rPr>
              <a:t>    print(num)</a:t>
            </a:r>
          </a:p>
          <a:p>
            <a:r>
              <a:rPr lang="en-US" dirty="0">
                <a:latin typeface="Arial" panose="020B0604020202020204" pitchFamily="34" charset="0"/>
              </a:rPr>
              <a:t>    num -=1</a:t>
            </a:r>
          </a:p>
          <a:p>
            <a:r>
              <a:rPr lang="en-US" dirty="0">
                <a:latin typeface="Arial" panose="020B0604020202020204" pitchFamily="34" charset="0"/>
              </a:rPr>
              <a:t>    if num == 0:</a:t>
            </a:r>
          </a:p>
          <a:p>
            <a:r>
              <a:rPr lang="en-US" dirty="0">
                <a:latin typeface="Arial" panose="020B0604020202020204" pitchFamily="34" charset="0"/>
              </a:rPr>
              <a:t>        break</a:t>
            </a:r>
          </a:p>
          <a:p>
            <a:r>
              <a:rPr lang="en-US" dirty="0">
                <a:latin typeface="Arial" panose="020B0604020202020204" pitchFamily="34" charset="0"/>
              </a:rPr>
              <a:t>print("BOOM")</a:t>
            </a:r>
            <a:endParaRPr lang="en-US" b="0" i="0" dirty="0">
              <a:effectLst/>
              <a:latin typeface="Arial" panose="020B0604020202020204" pitchFamily="34" charset="0"/>
            </a:endParaRPr>
          </a:p>
        </p:txBody>
      </p:sp>
    </p:spTree>
    <p:extLst>
      <p:ext uri="{BB962C8B-B14F-4D97-AF65-F5344CB8AC3E}">
        <p14:creationId xmlns:p14="http://schemas.microsoft.com/office/powerpoint/2010/main" val="39107786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last bomb exercise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fontScale="92500" lnSpcReduction="20000"/>
          </a:bodyPr>
          <a:lstStyle/>
          <a:p>
            <a:r>
              <a:rPr lang="en-US" dirty="0">
                <a:latin typeface="Arial" panose="020B0604020202020204" pitchFamily="34" charset="0"/>
              </a:rPr>
              <a:t>for </a:t>
            </a:r>
            <a:r>
              <a:rPr lang="en-US" dirty="0" err="1">
                <a:latin typeface="Arial" panose="020B0604020202020204" pitchFamily="34" charset="0"/>
              </a:rPr>
              <a:t>i</a:t>
            </a:r>
            <a:r>
              <a:rPr lang="en-US" dirty="0">
                <a:latin typeface="Arial" panose="020B0604020202020204" pitchFamily="34" charset="0"/>
              </a:rPr>
              <a:t> in range(num+1)[::-1]:</a:t>
            </a:r>
          </a:p>
          <a:p>
            <a:r>
              <a:rPr lang="en-US" dirty="0">
                <a:latin typeface="Arial" panose="020B0604020202020204" pitchFamily="34" charset="0"/>
              </a:rPr>
              <a:t>    if </a:t>
            </a:r>
            <a:r>
              <a:rPr lang="en-US" dirty="0" err="1">
                <a:latin typeface="Arial" panose="020B0604020202020204" pitchFamily="34" charset="0"/>
              </a:rPr>
              <a:t>i</a:t>
            </a:r>
            <a:r>
              <a:rPr lang="en-US" dirty="0">
                <a:latin typeface="Arial" panose="020B0604020202020204" pitchFamily="34" charset="0"/>
              </a:rPr>
              <a:t> == 0:</a:t>
            </a:r>
          </a:p>
          <a:p>
            <a:r>
              <a:rPr lang="en-US" dirty="0">
                <a:latin typeface="Arial" panose="020B0604020202020204" pitchFamily="34" charset="0"/>
              </a:rPr>
              <a:t>        print("BOOM")</a:t>
            </a:r>
          </a:p>
          <a:p>
            <a:r>
              <a:rPr lang="en-US" dirty="0">
                <a:latin typeface="Arial" panose="020B0604020202020204" pitchFamily="34" charset="0"/>
              </a:rPr>
              <a:t>    else:</a:t>
            </a:r>
          </a:p>
          <a:p>
            <a:r>
              <a:rPr lang="en-US" dirty="0">
                <a:latin typeface="Arial" panose="020B0604020202020204" pitchFamily="34" charset="0"/>
              </a:rPr>
              <a:t>        print(</a:t>
            </a:r>
            <a:r>
              <a:rPr lang="en-US" dirty="0" err="1">
                <a:latin typeface="Arial" panose="020B0604020202020204" pitchFamily="34" charset="0"/>
              </a:rPr>
              <a:t>i</a:t>
            </a:r>
            <a:r>
              <a:rPr lang="en-US" dirty="0">
                <a:latin typeface="Arial" panose="020B0604020202020204" pitchFamily="34" charset="0"/>
              </a:rPr>
              <a:t>)</a:t>
            </a:r>
          </a:p>
          <a:p>
            <a:endParaRPr lang="en-US" dirty="0">
              <a:latin typeface="Arial" panose="020B0604020202020204" pitchFamily="34" charset="0"/>
            </a:endParaRPr>
          </a:p>
          <a:p>
            <a:endParaRPr lang="en-US" dirty="0">
              <a:latin typeface="Arial" panose="020B0604020202020204" pitchFamily="34" charset="0"/>
            </a:endParaRPr>
          </a:p>
          <a:p>
            <a:r>
              <a:rPr lang="en-US" dirty="0">
                <a:latin typeface="Arial" panose="020B0604020202020204" pitchFamily="34" charset="0"/>
              </a:rPr>
              <a:t>What is the advantage of this solution? </a:t>
            </a:r>
          </a:p>
          <a:p>
            <a:r>
              <a:rPr lang="en-US" dirty="0">
                <a:latin typeface="Arial" panose="020B0604020202020204" pitchFamily="34" charset="0"/>
              </a:rPr>
              <a:t>Homework:</a:t>
            </a:r>
          </a:p>
          <a:p>
            <a:r>
              <a:rPr lang="en-US" dirty="0">
                <a:latin typeface="Arial" panose="020B0604020202020204" pitchFamily="34" charset="0"/>
              </a:rPr>
              <a:t>Read the provided links in previous slides, especially </a:t>
            </a:r>
            <a:r>
              <a:rPr lang="en-US" dirty="0">
                <a:latin typeface="Arial" panose="020B0604020202020204" pitchFamily="34" charset="0"/>
                <a:hlinkClick r:id="rId2"/>
              </a:rPr>
              <a:t>lists</a:t>
            </a:r>
            <a:r>
              <a:rPr lang="en-US" dirty="0">
                <a:latin typeface="Arial" panose="020B0604020202020204" pitchFamily="34" charset="0"/>
              </a:rPr>
              <a:t> and </a:t>
            </a:r>
            <a:r>
              <a:rPr lang="en-US" dirty="0">
                <a:latin typeface="Arial" panose="020B0604020202020204" pitchFamily="34" charset="0"/>
                <a:hlinkClick r:id="rId3"/>
              </a:rPr>
              <a:t>nested for loops</a:t>
            </a:r>
            <a:r>
              <a:rPr lang="en-US" dirty="0">
                <a:latin typeface="Arial" panose="020B0604020202020204" pitchFamily="34" charset="0"/>
              </a:rPr>
              <a:t>.</a:t>
            </a:r>
          </a:p>
        </p:txBody>
      </p:sp>
    </p:spTree>
    <p:extLst>
      <p:ext uri="{BB962C8B-B14F-4D97-AF65-F5344CB8AC3E}">
        <p14:creationId xmlns:p14="http://schemas.microsoft.com/office/powerpoint/2010/main" val="33160448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Programming Languages</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A programming language is used to interact with a computer </a:t>
            </a:r>
          </a:p>
          <a:p>
            <a:r>
              <a:rPr lang="en-US" dirty="0"/>
              <a:t>A set of rules and symbols used to construct a computer program </a:t>
            </a:r>
          </a:p>
          <a:p>
            <a:endParaRPr lang="en-US" dirty="0"/>
          </a:p>
          <a:p>
            <a:r>
              <a:rPr lang="en-US" dirty="0"/>
              <a:t>Some of the instructions that almost appear in every language: </a:t>
            </a:r>
          </a:p>
          <a:p>
            <a:pPr lvl="1"/>
            <a:r>
              <a:rPr lang="en-US" dirty="0"/>
              <a:t>Input</a:t>
            </a:r>
          </a:p>
          <a:p>
            <a:pPr lvl="1"/>
            <a:r>
              <a:rPr lang="en-US" dirty="0"/>
              <a:t>Output</a:t>
            </a:r>
          </a:p>
          <a:p>
            <a:pPr lvl="1"/>
            <a:r>
              <a:rPr lang="en-US" dirty="0"/>
              <a:t>Computation</a:t>
            </a:r>
            <a:endParaRPr lang="en-US" b="0" i="0" dirty="0">
              <a:effectLst/>
              <a:latin typeface="Arial" panose="020B0604020202020204" pitchFamily="34" charset="0"/>
            </a:endParaRPr>
          </a:p>
        </p:txBody>
      </p:sp>
    </p:spTree>
    <p:extLst>
      <p:ext uri="{BB962C8B-B14F-4D97-AF65-F5344CB8AC3E}">
        <p14:creationId xmlns:p14="http://schemas.microsoft.com/office/powerpoint/2010/main" val="1628659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Programming Languages</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There are two kinds of programming languages: </a:t>
            </a:r>
          </a:p>
          <a:p>
            <a:r>
              <a:rPr lang="en-US" dirty="0"/>
              <a:t>Low level (Machine language, Assembly)  </a:t>
            </a:r>
          </a:p>
          <a:p>
            <a:pPr lvl="1"/>
            <a:r>
              <a:rPr lang="en-US" dirty="0"/>
              <a:t>Mostly binary-code, machine-dependent and not portable </a:t>
            </a:r>
          </a:p>
          <a:p>
            <a:r>
              <a:rPr lang="en-US" dirty="0"/>
              <a:t>High level (Python, C, C++, Java, etc.)</a:t>
            </a:r>
          </a:p>
          <a:p>
            <a:pPr lvl="1"/>
            <a:r>
              <a:rPr lang="en-US" dirty="0"/>
              <a:t>Use English-like commands</a:t>
            </a:r>
          </a:p>
          <a:p>
            <a:pPr lvl="1"/>
            <a:r>
              <a:rPr lang="en-US" dirty="0"/>
              <a:t>Machine independent</a:t>
            </a:r>
          </a:p>
          <a:p>
            <a:pPr lvl="1"/>
            <a:r>
              <a:rPr lang="en-US" dirty="0"/>
              <a:t>Portable (must be compiled for different platforms)</a:t>
            </a:r>
            <a:endParaRPr lang="en-US" b="0" i="0" dirty="0">
              <a:effectLst/>
              <a:latin typeface="Arial" panose="020B0604020202020204" pitchFamily="34" charset="0"/>
            </a:endParaRPr>
          </a:p>
        </p:txBody>
      </p:sp>
    </p:spTree>
    <p:extLst>
      <p:ext uri="{BB962C8B-B14F-4D97-AF65-F5344CB8AC3E}">
        <p14:creationId xmlns:p14="http://schemas.microsoft.com/office/powerpoint/2010/main" val="4150040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Machine Language</a:t>
            </a:r>
            <a:endParaRPr lang="en-US" b="1" dirty="0">
              <a:solidFill>
                <a:schemeClr val="accent1"/>
              </a:solidFill>
              <a:latin typeface="Arial" panose="020B0604020202020204" pitchFamily="34" charset="0"/>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p:txBody>
          <a:bodyPr>
            <a:normAutofit/>
          </a:bodyPr>
          <a:lstStyle/>
          <a:p>
            <a:r>
              <a:rPr lang="en-US" dirty="0"/>
              <a:t>A representation of a computer program that is actually read and understood by the computer </a:t>
            </a:r>
          </a:p>
          <a:p>
            <a:pPr lvl="1"/>
            <a:r>
              <a:rPr lang="en-US" dirty="0"/>
              <a:t>A program in machine code consists of a sequence of machine instructions</a:t>
            </a:r>
          </a:p>
          <a:p>
            <a:r>
              <a:rPr lang="en-US" dirty="0"/>
              <a:t>Instructions: </a:t>
            </a:r>
          </a:p>
          <a:p>
            <a:pPr lvl="1"/>
            <a:r>
              <a:rPr lang="en-US" dirty="0"/>
              <a:t>are in binary code (0 and 1) </a:t>
            </a:r>
          </a:p>
          <a:p>
            <a:pPr lvl="1"/>
            <a:r>
              <a:rPr lang="en-US" dirty="0"/>
              <a:t>specify operations and memory cells involved in the operation</a:t>
            </a:r>
            <a:endParaRPr lang="en-US" b="0" i="0" dirty="0">
              <a:effectLst/>
              <a:latin typeface="Arial" panose="020B0604020202020204" pitchFamily="34" charset="0"/>
            </a:endParaRPr>
          </a:p>
        </p:txBody>
      </p:sp>
    </p:spTree>
    <p:extLst>
      <p:ext uri="{BB962C8B-B14F-4D97-AF65-F5344CB8AC3E}">
        <p14:creationId xmlns:p14="http://schemas.microsoft.com/office/powerpoint/2010/main" val="1795934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9838"/>
            <a:ext cx="10515600" cy="1325563"/>
          </a:xfrm>
        </p:spPr>
        <p:txBody>
          <a:bodyPr/>
          <a:lstStyle/>
          <a:p>
            <a:r>
              <a:rPr lang="en-US" b="1" dirty="0">
                <a:solidFill>
                  <a:schemeClr val="accent1"/>
                </a:solidFill>
              </a:rPr>
              <a:t>Hello World in Machine Language</a:t>
            </a:r>
            <a:endParaRPr lang="en-US" b="1" dirty="0">
              <a:solidFill>
                <a:schemeClr val="accent1"/>
              </a:solidFill>
              <a:latin typeface="Arial" panose="020B0604020202020204" pitchFamily="34" charset="0"/>
            </a:endParaRPr>
          </a:p>
        </p:txBody>
      </p:sp>
      <p:pic>
        <p:nvPicPr>
          <p:cNvPr id="4" name="Picture 3">
            <a:extLst>
              <a:ext uri="{FF2B5EF4-FFF2-40B4-BE49-F238E27FC236}">
                <a16:creationId xmlns:a16="http://schemas.microsoft.com/office/drawing/2014/main" id="{C06BC700-6985-4902-A49B-BDE96BD2E555}"/>
              </a:ext>
            </a:extLst>
          </p:cNvPr>
          <p:cNvPicPr>
            <a:picLocks noChangeAspect="1"/>
          </p:cNvPicPr>
          <p:nvPr/>
        </p:nvPicPr>
        <p:blipFill>
          <a:blip r:embed="rId2"/>
          <a:stretch>
            <a:fillRect/>
          </a:stretch>
        </p:blipFill>
        <p:spPr>
          <a:xfrm>
            <a:off x="838200" y="1096888"/>
            <a:ext cx="8464826" cy="5734920"/>
          </a:xfrm>
          <a:prstGeom prst="rect">
            <a:avLst/>
          </a:prstGeom>
        </p:spPr>
      </p:pic>
    </p:spTree>
    <p:extLst>
      <p:ext uri="{BB962C8B-B14F-4D97-AF65-F5344CB8AC3E}">
        <p14:creationId xmlns:p14="http://schemas.microsoft.com/office/powerpoint/2010/main" val="22925790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2880</TotalTime>
  <Words>3910</Words>
  <Application>Microsoft Office PowerPoint</Application>
  <PresentationFormat>Widescreen</PresentationFormat>
  <Paragraphs>464</Paragraphs>
  <Slides>53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Arial</vt:lpstr>
      <vt:lpstr>Arial MT</vt:lpstr>
      <vt:lpstr>Calibri</vt:lpstr>
      <vt:lpstr>Calibri Light</vt:lpstr>
      <vt:lpstr>Wingdings</vt:lpstr>
      <vt:lpstr>Office Theme</vt:lpstr>
      <vt:lpstr>Heuristics</vt:lpstr>
      <vt:lpstr>Today’s Lab</vt:lpstr>
      <vt:lpstr>Lab Structure</vt:lpstr>
      <vt:lpstr>Introduction - Computer Basics</vt:lpstr>
      <vt:lpstr>What is a Program?</vt:lpstr>
      <vt:lpstr>Programming Languages</vt:lpstr>
      <vt:lpstr>Programming Languages</vt:lpstr>
      <vt:lpstr>Machine Language</vt:lpstr>
      <vt:lpstr>Hello World in Machine Language</vt:lpstr>
      <vt:lpstr>High-level Language </vt:lpstr>
      <vt:lpstr>Programming Syntax </vt:lpstr>
      <vt:lpstr>Programming Errors</vt:lpstr>
      <vt:lpstr>The Python Programming Language</vt:lpstr>
      <vt:lpstr>Hello World in High Level Language</vt:lpstr>
      <vt:lpstr>Python Installation</vt:lpstr>
      <vt:lpstr>Verify Python Installation</vt:lpstr>
      <vt:lpstr>Verify Python Installation</vt:lpstr>
      <vt:lpstr>A lit bit about Terminal/Command Line</vt:lpstr>
      <vt:lpstr>What Is Python IDLE? - Python IDLE</vt:lpstr>
      <vt:lpstr>How to Use the Python IDLE Shell</vt:lpstr>
      <vt:lpstr>Opening/Editing a File - Python IDLE</vt:lpstr>
      <vt:lpstr>Executing a File - Python IDLE</vt:lpstr>
      <vt:lpstr>Basic Scripts with example Programs</vt:lpstr>
      <vt:lpstr>Variable – example program</vt:lpstr>
      <vt:lpstr>Variable – example program - explanation</vt:lpstr>
      <vt:lpstr>Operators – example program</vt:lpstr>
      <vt:lpstr>Data types, variables and operators</vt:lpstr>
      <vt:lpstr>Exercise</vt:lpstr>
      <vt:lpstr>Loops - example</vt:lpstr>
      <vt:lpstr>Loops –For and while</vt:lpstr>
      <vt:lpstr>The for Loop</vt:lpstr>
      <vt:lpstr>The for Loop</vt:lpstr>
      <vt:lpstr>Looping over Strings</vt:lpstr>
      <vt:lpstr>Looping over Lists</vt:lpstr>
      <vt:lpstr>The range() Function</vt:lpstr>
      <vt:lpstr>Examples: The range() Function</vt:lpstr>
      <vt:lpstr>The range() Function in Loops</vt:lpstr>
      <vt:lpstr>Coming back to the exercises</vt:lpstr>
      <vt:lpstr>Decision Structures – if/elif/else</vt:lpstr>
      <vt:lpstr>Decision Structures – if/elif/else</vt:lpstr>
      <vt:lpstr>Decision Structures – if/elif/else</vt:lpstr>
      <vt:lpstr>More exercises</vt:lpstr>
      <vt:lpstr>More exercises</vt:lpstr>
      <vt:lpstr>More exercises</vt:lpstr>
      <vt:lpstr>Bomb exercise- while loop</vt:lpstr>
      <vt:lpstr>Loops</vt:lpstr>
      <vt:lpstr>Simple while Loop Example</vt:lpstr>
      <vt:lpstr>Another while Loop Example</vt:lpstr>
      <vt:lpstr>while Loop Example with  Initial/Exit Condition</vt:lpstr>
      <vt:lpstr>Infinite Loops</vt:lpstr>
      <vt:lpstr>Coming back to our bomb exercise</vt:lpstr>
      <vt:lpstr>last bomb exercise</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Joumana Naji</dc:creator>
  <cp:lastModifiedBy>Shan Randhawa</cp:lastModifiedBy>
  <cp:revision>55</cp:revision>
  <dcterms:created xsi:type="dcterms:W3CDTF">2019-01-23T17:28:13Z</dcterms:created>
  <dcterms:modified xsi:type="dcterms:W3CDTF">2023-01-04T12:31:37Z</dcterms:modified>
</cp:coreProperties>
</file>